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sldIdLst>
    <p:sldId id="256" r:id="rId2"/>
    <p:sldId id="262" r:id="rId3"/>
    <p:sldId id="265" r:id="rId4"/>
    <p:sldId id="266" r:id="rId5"/>
    <p:sldId id="263" r:id="rId6"/>
    <p:sldId id="267" r:id="rId7"/>
    <p:sldId id="270" r:id="rId8"/>
    <p:sldId id="268" r:id="rId9"/>
    <p:sldId id="264" r:id="rId10"/>
    <p:sldId id="271" r:id="rId11"/>
    <p:sldId id="272" r:id="rId12"/>
    <p:sldId id="282" r:id="rId13"/>
    <p:sldId id="283" r:id="rId14"/>
    <p:sldId id="284" r:id="rId15"/>
    <p:sldId id="285" r:id="rId16"/>
    <p:sldId id="286" r:id="rId17"/>
    <p:sldId id="287" r:id="rId18"/>
    <p:sldId id="288" r:id="rId19"/>
    <p:sldId id="26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5" d="100"/>
          <a:sy n="105" d="100"/>
        </p:scale>
        <p:origin x="-171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0EC04D-C4F5-487A-9A9A-2C3412FA0342}" type="datetimeFigureOut">
              <a:rPr lang="en-IN" smtClean="0"/>
              <a:pPr/>
              <a:t>11-02-2025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72636B-7191-4FD4-8186-0ED59F6C489D}" type="slidenum">
              <a:rPr lang="en-IN" smtClean="0"/>
              <a:pPr/>
              <a:t>‹#›</a:t>
            </a:fld>
            <a:endParaRPr lang="en-IN"/>
          </a:p>
        </p:txBody>
      </p:sp>
    </p:spTree>
    <p:extLst>
      <p:ext uri="{BB962C8B-B14F-4D97-AF65-F5344CB8AC3E}">
        <p14:creationId xmlns="" xmlns:p14="http://schemas.microsoft.com/office/powerpoint/2010/main" val="14028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B640B1-5C6E-4D93-950F-1B49E13CD636}" type="slidenum">
              <a:rPr lang="en-US" smtClean="0"/>
              <a:pPr/>
              <a:t>12</a:t>
            </a:fld>
            <a:endParaRPr lang="en-US"/>
          </a:p>
        </p:txBody>
      </p:sp>
    </p:spTree>
    <p:extLst>
      <p:ext uri="{BB962C8B-B14F-4D97-AF65-F5344CB8AC3E}">
        <p14:creationId xmlns="" xmlns:p14="http://schemas.microsoft.com/office/powerpoint/2010/main" val="3257021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0B2492F4-2551-4043-B433-1E306377CE3A}" type="datetimeFigureOut">
              <a:rPr lang="en-IN" smtClean="0"/>
              <a:pPr/>
              <a:t>11-02-2025</a:t>
            </a:fld>
            <a:endParaRPr lang="en-IN"/>
          </a:p>
        </p:txBody>
      </p:sp>
      <p:sp>
        <p:nvSpPr>
          <p:cNvPr id="19" name="Footer Placeholder 18"/>
          <p:cNvSpPr>
            <a:spLocks noGrp="1"/>
          </p:cNvSpPr>
          <p:nvPr>
            <p:ph type="ftr" sz="quarter" idx="11"/>
          </p:nvPr>
        </p:nvSpPr>
        <p:spPr/>
        <p:txBody>
          <a:bodyPr/>
          <a:lstStyle/>
          <a:p>
            <a:endParaRPr lang="en-IN"/>
          </a:p>
        </p:txBody>
      </p:sp>
      <p:sp>
        <p:nvSpPr>
          <p:cNvPr id="27" name="Slide Number Placeholder 26"/>
          <p:cNvSpPr>
            <a:spLocks noGrp="1"/>
          </p:cNvSpPr>
          <p:nvPr>
            <p:ph type="sldNum" sz="quarter" idx="12"/>
          </p:nvPr>
        </p:nvSpPr>
        <p:spPr/>
        <p:txBody>
          <a:bodyPr/>
          <a:lstStyle/>
          <a:p>
            <a:fld id="{34B94BBA-C5A1-4F67-8391-B7DC8AAC1F4D}"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B2492F4-2551-4043-B433-1E306377CE3A}" type="datetimeFigureOut">
              <a:rPr lang="en-IN" smtClean="0"/>
              <a:pPr/>
              <a:t>11-02-2025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4B94BBA-C5A1-4F67-8391-B7DC8AAC1F4D}"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B2492F4-2551-4043-B433-1E306377CE3A}" type="datetimeFigureOut">
              <a:rPr lang="en-IN" smtClean="0"/>
              <a:pPr/>
              <a:t>11-02-2025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4B94BBA-C5A1-4F67-8391-B7DC8AAC1F4D}"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B2492F4-2551-4043-B433-1E306377CE3A}" type="datetimeFigureOut">
              <a:rPr lang="en-IN" smtClean="0"/>
              <a:pPr/>
              <a:t>11-02-2025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4B94BBA-C5A1-4F67-8391-B7DC8AAC1F4D}"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B2492F4-2551-4043-B433-1E306377CE3A}" type="datetimeFigureOut">
              <a:rPr lang="en-IN" smtClean="0"/>
              <a:pPr/>
              <a:t>11-02-2025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4B94BBA-C5A1-4F67-8391-B7DC8AAC1F4D}"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B2492F4-2551-4043-B433-1E306377CE3A}" type="datetimeFigureOut">
              <a:rPr lang="en-IN" smtClean="0"/>
              <a:pPr/>
              <a:t>11-02-2025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4B94BBA-C5A1-4F67-8391-B7DC8AAC1F4D}"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B2492F4-2551-4043-B433-1E306377CE3A}" type="datetimeFigureOut">
              <a:rPr lang="en-IN" smtClean="0"/>
              <a:pPr/>
              <a:t>11-02-2025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4B94BBA-C5A1-4F67-8391-B7DC8AAC1F4D}"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0B2492F4-2551-4043-B433-1E306377CE3A}" type="datetimeFigureOut">
              <a:rPr lang="en-IN" smtClean="0"/>
              <a:pPr/>
              <a:t>11-02-2025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4B94BBA-C5A1-4F67-8391-B7DC8AAC1F4D}"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492F4-2551-4043-B433-1E306377CE3A}" type="datetimeFigureOut">
              <a:rPr lang="en-IN" smtClean="0"/>
              <a:pPr/>
              <a:t>11-02-2025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4B94BBA-C5A1-4F67-8391-B7DC8AAC1F4D}"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B2492F4-2551-4043-B433-1E306377CE3A}" type="datetimeFigureOut">
              <a:rPr lang="en-IN" smtClean="0"/>
              <a:pPr/>
              <a:t>11-02-2025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4B94BBA-C5A1-4F67-8391-B7DC8AAC1F4D}"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B2492F4-2551-4043-B433-1E306377CE3A}" type="datetimeFigureOut">
              <a:rPr lang="en-IN" smtClean="0"/>
              <a:pPr/>
              <a:t>11-02-2025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8077200" y="6356350"/>
            <a:ext cx="609600" cy="365125"/>
          </a:xfrm>
        </p:spPr>
        <p:txBody>
          <a:bodyPr/>
          <a:lstStyle/>
          <a:p>
            <a:fld id="{34B94BBA-C5A1-4F67-8391-B7DC8AAC1F4D}" type="slidenum">
              <a:rPr lang="en-IN" smtClean="0"/>
              <a:pPr/>
              <a:t>‹#›</a:t>
            </a:fld>
            <a:endParaRPr lang="en-IN"/>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B2492F4-2551-4043-B433-1E306377CE3A}" type="datetimeFigureOut">
              <a:rPr lang="en-IN" smtClean="0"/>
              <a:pPr/>
              <a:t>11-02-2025</a:t>
            </a:fld>
            <a:endParaRPr lang="en-IN"/>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4B94BBA-C5A1-4F67-8391-B7DC8AAC1F4D}" type="slidenum">
              <a:rPr lang="en-IN" smtClean="0"/>
              <a:pPr/>
              <a:t>‹#›</a:t>
            </a:fld>
            <a:endParaRPr lang="en-IN"/>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PM Internship Scheme Registration 2024 ..."/>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5" name="AutoShape 4" descr="PM Internship Scheme Registration 2024 ..."/>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6" name="AutoShape 7" descr="PM Internship Scheme Registration 2024 (PMInternship.mca.gov.in)"/>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7" name="AutoShape 9" descr="PM Internship Scheme Registration 2024 (PMInternship.mca.gov.in)"/>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3" name="TextBox 2">
            <a:extLst>
              <a:ext uri="{FF2B5EF4-FFF2-40B4-BE49-F238E27FC236}">
                <a16:creationId xmlns="" xmlns:a16="http://schemas.microsoft.com/office/drawing/2014/main" id="{A86A2D71-43D1-F498-DA7E-998ED1C825F2}"/>
              </a:ext>
            </a:extLst>
          </p:cNvPr>
          <p:cNvSpPr txBox="1"/>
          <p:nvPr/>
        </p:nvSpPr>
        <p:spPr>
          <a:xfrm>
            <a:off x="917575" y="1988840"/>
            <a:ext cx="7614865" cy="2831544"/>
          </a:xfrm>
          <a:prstGeom prst="rect">
            <a:avLst/>
          </a:prstGeom>
          <a:noFill/>
        </p:spPr>
        <p:txBody>
          <a:bodyPr wrap="square" rtlCol="0">
            <a:spAutoFit/>
          </a:bodyPr>
          <a:lstStyle/>
          <a:p>
            <a:pPr algn="ctr"/>
            <a:r>
              <a:rPr lang="en-US" sz="4000" dirty="0">
                <a:solidFill>
                  <a:schemeClr val="bg1"/>
                </a:solidFill>
                <a:latin typeface="Bahnschrift SemiBold" panose="020B0502040204020203" pitchFamily="34" charset="0"/>
              </a:rPr>
              <a:t>Welcome</a:t>
            </a:r>
          </a:p>
          <a:p>
            <a:pPr algn="ctr"/>
            <a:endParaRPr lang="en-US" sz="4000" dirty="0">
              <a:solidFill>
                <a:schemeClr val="bg1"/>
              </a:solidFill>
              <a:latin typeface="Bahnschrift SemiBold" panose="020B0502040204020203" pitchFamily="34" charset="0"/>
            </a:endParaRPr>
          </a:p>
          <a:p>
            <a:pPr algn="ctr"/>
            <a:r>
              <a:rPr lang="en-US" dirty="0">
                <a:solidFill>
                  <a:schemeClr val="bg1"/>
                </a:solidFill>
                <a:latin typeface="Bahnschrift SemiBold" panose="020B0502040204020203" pitchFamily="34" charset="0"/>
              </a:rPr>
              <a:t>to the presentation on </a:t>
            </a:r>
          </a:p>
          <a:p>
            <a:pPr algn="ctr"/>
            <a:endParaRPr lang="en-US" dirty="0">
              <a:solidFill>
                <a:schemeClr val="bg1"/>
              </a:solidFill>
              <a:latin typeface="Bahnschrift SemiBold" panose="020B0502040204020203" pitchFamily="34" charset="0"/>
            </a:endParaRPr>
          </a:p>
          <a:p>
            <a:pPr algn="ctr"/>
            <a:endParaRPr lang="en-US" dirty="0">
              <a:solidFill>
                <a:schemeClr val="bg1"/>
              </a:solidFill>
              <a:latin typeface="Bahnschrift SemiBold" panose="020B0502040204020203" pitchFamily="34" charset="0"/>
            </a:endParaRPr>
          </a:p>
          <a:p>
            <a:pPr algn="ctr"/>
            <a:r>
              <a:rPr lang="en-US" sz="4400" dirty="0">
                <a:solidFill>
                  <a:schemeClr val="bg1"/>
                </a:solidFill>
                <a:latin typeface="Bahnschrift SemiBold" panose="020B0502040204020203" pitchFamily="34" charset="0"/>
              </a:rPr>
              <a:t>PM Internship Scheme</a:t>
            </a:r>
          </a:p>
        </p:txBody>
      </p:sp>
    </p:spTree>
    <p:extLst>
      <p:ext uri="{BB962C8B-B14F-4D97-AF65-F5344CB8AC3E}">
        <p14:creationId xmlns="" xmlns:p14="http://schemas.microsoft.com/office/powerpoint/2010/main" val="1147994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642942"/>
          </a:xfrm>
        </p:spPr>
        <p:txBody>
          <a:bodyPr>
            <a:normAutofit/>
          </a:bodyPr>
          <a:lstStyle/>
          <a:p>
            <a:pPr algn="ctr"/>
            <a:r>
              <a:rPr lang="en-US" sz="3200" b="1" dirty="0">
                <a:latin typeface="Cambria" pitchFamily="18" charset="0"/>
                <a:ea typeface="Cambria" pitchFamily="18" charset="0"/>
              </a:rPr>
              <a:t>State wise progress</a:t>
            </a:r>
          </a:p>
        </p:txBody>
      </p:sp>
      <p:graphicFrame>
        <p:nvGraphicFramePr>
          <p:cNvPr id="4" name="Content Placeholder 3"/>
          <p:cNvGraphicFramePr>
            <a:graphicFrameLocks noGrp="1"/>
          </p:cNvGraphicFramePr>
          <p:nvPr>
            <p:ph idx="1"/>
          </p:nvPr>
        </p:nvGraphicFramePr>
        <p:xfrm>
          <a:off x="357156" y="1143000"/>
          <a:ext cx="8372507" cy="5054600"/>
        </p:xfrm>
        <a:graphic>
          <a:graphicData uri="http://schemas.openxmlformats.org/drawingml/2006/table">
            <a:tbl>
              <a:tblPr firstRow="1" bandRow="1">
                <a:tableStyleId>{5C22544A-7EE6-4342-B048-85BDC9FD1C3A}</a:tableStyleId>
              </a:tblPr>
              <a:tblGrid>
                <a:gridCol w="1395418">
                  <a:extLst>
                    <a:ext uri="{9D8B030D-6E8A-4147-A177-3AD203B41FA5}">
                      <a16:colId xmlns="" xmlns:a16="http://schemas.microsoft.com/office/drawing/2014/main" val="20000"/>
                    </a:ext>
                  </a:extLst>
                </a:gridCol>
                <a:gridCol w="1395418">
                  <a:extLst>
                    <a:ext uri="{9D8B030D-6E8A-4147-A177-3AD203B41FA5}">
                      <a16:colId xmlns="" xmlns:a16="http://schemas.microsoft.com/office/drawing/2014/main" val="20001"/>
                    </a:ext>
                  </a:extLst>
                </a:gridCol>
                <a:gridCol w="1395418">
                  <a:extLst>
                    <a:ext uri="{9D8B030D-6E8A-4147-A177-3AD203B41FA5}">
                      <a16:colId xmlns="" xmlns:a16="http://schemas.microsoft.com/office/drawing/2014/main" val="20002"/>
                    </a:ext>
                  </a:extLst>
                </a:gridCol>
                <a:gridCol w="1395418">
                  <a:extLst>
                    <a:ext uri="{9D8B030D-6E8A-4147-A177-3AD203B41FA5}">
                      <a16:colId xmlns="" xmlns:a16="http://schemas.microsoft.com/office/drawing/2014/main" val="20003"/>
                    </a:ext>
                  </a:extLst>
                </a:gridCol>
                <a:gridCol w="1613472">
                  <a:extLst>
                    <a:ext uri="{9D8B030D-6E8A-4147-A177-3AD203B41FA5}">
                      <a16:colId xmlns="" xmlns:a16="http://schemas.microsoft.com/office/drawing/2014/main" val="20004"/>
                    </a:ext>
                  </a:extLst>
                </a:gridCol>
                <a:gridCol w="1177363">
                  <a:extLst>
                    <a:ext uri="{9D8B030D-6E8A-4147-A177-3AD203B41FA5}">
                      <a16:colId xmlns="" xmlns:a16="http://schemas.microsoft.com/office/drawing/2014/main" val="20005"/>
                    </a:ext>
                  </a:extLst>
                </a:gridCol>
              </a:tblGrid>
              <a:tr h="370840">
                <a:tc>
                  <a:txBody>
                    <a:bodyPr/>
                    <a:lstStyle/>
                    <a:p>
                      <a:r>
                        <a:rPr lang="en-US" dirty="0"/>
                        <a:t>State</a:t>
                      </a:r>
                    </a:p>
                  </a:txBody>
                  <a:tcPr/>
                </a:tc>
                <a:tc>
                  <a:txBody>
                    <a:bodyPr/>
                    <a:lstStyle/>
                    <a:p>
                      <a:r>
                        <a:rPr lang="en-US" dirty="0"/>
                        <a:t>Opportunities</a:t>
                      </a:r>
                    </a:p>
                  </a:txBody>
                  <a:tcPr/>
                </a:tc>
                <a:tc>
                  <a:txBody>
                    <a:bodyPr/>
                    <a:lstStyle/>
                    <a:p>
                      <a:r>
                        <a:rPr lang="en-US" dirty="0"/>
                        <a:t>Applicants</a:t>
                      </a:r>
                    </a:p>
                  </a:txBody>
                  <a:tcPr/>
                </a:tc>
                <a:tc>
                  <a:txBody>
                    <a:bodyPr/>
                    <a:lstStyle/>
                    <a:p>
                      <a:r>
                        <a:rPr lang="en-US" dirty="0"/>
                        <a:t>Selection </a:t>
                      </a:r>
                    </a:p>
                  </a:txBody>
                  <a:tcPr/>
                </a:tc>
                <a:tc>
                  <a:txBody>
                    <a:bodyPr/>
                    <a:lstStyle/>
                    <a:p>
                      <a:r>
                        <a:rPr lang="en-US" dirty="0"/>
                        <a:t>Acceptance</a:t>
                      </a:r>
                    </a:p>
                  </a:txBody>
                  <a:tcPr/>
                </a:tc>
                <a:tc>
                  <a:txBody>
                    <a:bodyPr/>
                    <a:lstStyle/>
                    <a:p>
                      <a:r>
                        <a:rPr lang="en-US" dirty="0"/>
                        <a:t>Joining</a:t>
                      </a:r>
                    </a:p>
                  </a:txBody>
                  <a:tcPr/>
                </a:tc>
                <a:extLst>
                  <a:ext uri="{0D108BD9-81ED-4DB2-BD59-A6C34878D82A}">
                    <a16:rowId xmlns="" xmlns:a16="http://schemas.microsoft.com/office/drawing/2014/main" val="10000"/>
                  </a:ext>
                </a:extLst>
              </a:tr>
              <a:tr h="370840">
                <a:tc>
                  <a:txBody>
                    <a:bodyPr/>
                    <a:lstStyle/>
                    <a:p>
                      <a:r>
                        <a:rPr lang="en-US" dirty="0"/>
                        <a:t>Andhra</a:t>
                      </a:r>
                      <a:r>
                        <a:rPr lang="en-US" baseline="0" dirty="0"/>
                        <a:t> Pradesh</a:t>
                      </a:r>
                      <a:endParaRPr lang="en-US" dirty="0"/>
                    </a:p>
                  </a:txBody>
                  <a:tcPr/>
                </a:tc>
                <a:tc>
                  <a:txBody>
                    <a:bodyPr/>
                    <a:lstStyle/>
                    <a:p>
                      <a:r>
                        <a:rPr lang="en-US" dirty="0">
                          <a:latin typeface="+mj-lt"/>
                        </a:rPr>
                        <a:t>4906</a:t>
                      </a:r>
                    </a:p>
                  </a:txBody>
                  <a:tcPr/>
                </a:tc>
                <a:tc>
                  <a:txBody>
                    <a:bodyPr/>
                    <a:lstStyle/>
                    <a:p>
                      <a:r>
                        <a:rPr lang="en-US" dirty="0">
                          <a:latin typeface="+mj-lt"/>
                        </a:rPr>
                        <a:t>17371</a:t>
                      </a:r>
                    </a:p>
                  </a:txBody>
                  <a:tcPr/>
                </a:tc>
                <a:tc>
                  <a:txBody>
                    <a:bodyPr/>
                    <a:lstStyle/>
                    <a:p>
                      <a:r>
                        <a:rPr lang="en-US" dirty="0">
                          <a:latin typeface="+mj-lt"/>
                        </a:rPr>
                        <a:t>3469</a:t>
                      </a:r>
                    </a:p>
                  </a:txBody>
                  <a:tcPr/>
                </a:tc>
                <a:tc>
                  <a:txBody>
                    <a:bodyPr/>
                    <a:lstStyle/>
                    <a:p>
                      <a:r>
                        <a:rPr lang="en-US" dirty="0">
                          <a:latin typeface="+mj-lt"/>
                        </a:rPr>
                        <a:t>1149</a:t>
                      </a:r>
                    </a:p>
                  </a:txBody>
                  <a:tcPr/>
                </a:tc>
                <a:tc>
                  <a:txBody>
                    <a:bodyPr/>
                    <a:lstStyle/>
                    <a:p>
                      <a:r>
                        <a:rPr lang="en-US" dirty="0">
                          <a:latin typeface="+mj-lt"/>
                        </a:rPr>
                        <a:t>231</a:t>
                      </a:r>
                    </a:p>
                  </a:txBody>
                  <a:tcPr/>
                </a:tc>
                <a:extLst>
                  <a:ext uri="{0D108BD9-81ED-4DB2-BD59-A6C34878D82A}">
                    <a16:rowId xmlns="" xmlns:a16="http://schemas.microsoft.com/office/drawing/2014/main" val="10001"/>
                  </a:ext>
                </a:extLst>
              </a:tr>
              <a:tr h="370840">
                <a:tc>
                  <a:txBody>
                    <a:bodyPr/>
                    <a:lstStyle/>
                    <a:p>
                      <a:r>
                        <a:rPr lang="en-US" dirty="0"/>
                        <a:t>A</a:t>
                      </a:r>
                      <a:r>
                        <a:rPr lang="en-US" baseline="0" dirty="0"/>
                        <a:t>ssam</a:t>
                      </a:r>
                      <a:endParaRPr lang="en-US" dirty="0"/>
                    </a:p>
                  </a:txBody>
                  <a:tcPr/>
                </a:tc>
                <a:tc>
                  <a:txBody>
                    <a:bodyPr/>
                    <a:lstStyle/>
                    <a:p>
                      <a:r>
                        <a:rPr lang="en-US" dirty="0">
                          <a:latin typeface="+mj-lt"/>
                        </a:rPr>
                        <a:t>3523</a:t>
                      </a:r>
                    </a:p>
                  </a:txBody>
                  <a:tcPr/>
                </a:tc>
                <a:tc>
                  <a:txBody>
                    <a:bodyPr/>
                    <a:lstStyle/>
                    <a:p>
                      <a:r>
                        <a:rPr lang="en-US" dirty="0">
                          <a:latin typeface="+mj-lt"/>
                        </a:rPr>
                        <a:t>7384</a:t>
                      </a:r>
                    </a:p>
                  </a:txBody>
                  <a:tcPr/>
                </a:tc>
                <a:tc>
                  <a:txBody>
                    <a:bodyPr/>
                    <a:lstStyle/>
                    <a:p>
                      <a:r>
                        <a:rPr lang="en-US" dirty="0">
                          <a:latin typeface="+mj-lt"/>
                        </a:rPr>
                        <a:t>3523</a:t>
                      </a:r>
                    </a:p>
                  </a:txBody>
                  <a:tcPr/>
                </a:tc>
                <a:tc>
                  <a:txBody>
                    <a:bodyPr/>
                    <a:lstStyle/>
                    <a:p>
                      <a:r>
                        <a:rPr lang="en-US" dirty="0">
                          <a:latin typeface="+mj-lt"/>
                        </a:rPr>
                        <a:t>1685</a:t>
                      </a:r>
                    </a:p>
                  </a:txBody>
                  <a:tcPr/>
                </a:tc>
                <a:tc>
                  <a:txBody>
                    <a:bodyPr/>
                    <a:lstStyle/>
                    <a:p>
                      <a:r>
                        <a:rPr lang="en-US" dirty="0">
                          <a:latin typeface="+mj-lt"/>
                        </a:rPr>
                        <a:t>971</a:t>
                      </a:r>
                    </a:p>
                  </a:txBody>
                  <a:tcPr/>
                </a:tc>
                <a:extLst>
                  <a:ext uri="{0D108BD9-81ED-4DB2-BD59-A6C34878D82A}">
                    <a16:rowId xmlns="" xmlns:a16="http://schemas.microsoft.com/office/drawing/2014/main" val="10002"/>
                  </a:ext>
                </a:extLst>
              </a:tr>
              <a:tr h="370840">
                <a:tc>
                  <a:txBody>
                    <a:bodyPr/>
                    <a:lstStyle/>
                    <a:p>
                      <a:r>
                        <a:rPr lang="en-US" dirty="0"/>
                        <a:t>Bihar</a:t>
                      </a:r>
                    </a:p>
                  </a:txBody>
                  <a:tcPr/>
                </a:tc>
                <a:tc>
                  <a:txBody>
                    <a:bodyPr/>
                    <a:lstStyle/>
                    <a:p>
                      <a:r>
                        <a:rPr lang="en-US" dirty="0">
                          <a:latin typeface="+mj-lt"/>
                        </a:rPr>
                        <a:t>2820</a:t>
                      </a:r>
                    </a:p>
                  </a:txBody>
                  <a:tcPr/>
                </a:tc>
                <a:tc>
                  <a:txBody>
                    <a:bodyPr/>
                    <a:lstStyle/>
                    <a:p>
                      <a:r>
                        <a:rPr lang="en-US" dirty="0">
                          <a:latin typeface="+mj-lt"/>
                        </a:rPr>
                        <a:t>12494</a:t>
                      </a:r>
                    </a:p>
                  </a:txBody>
                  <a:tcPr/>
                </a:tc>
                <a:tc>
                  <a:txBody>
                    <a:bodyPr/>
                    <a:lstStyle/>
                    <a:p>
                      <a:r>
                        <a:rPr lang="en-US" dirty="0">
                          <a:latin typeface="+mj-lt"/>
                        </a:rPr>
                        <a:t>3175</a:t>
                      </a:r>
                    </a:p>
                  </a:txBody>
                  <a:tcPr/>
                </a:tc>
                <a:tc>
                  <a:txBody>
                    <a:bodyPr/>
                    <a:lstStyle/>
                    <a:p>
                      <a:r>
                        <a:rPr lang="en-US" dirty="0">
                          <a:latin typeface="+mj-lt"/>
                        </a:rPr>
                        <a:t>1518</a:t>
                      </a:r>
                    </a:p>
                  </a:txBody>
                  <a:tcPr/>
                </a:tc>
                <a:tc>
                  <a:txBody>
                    <a:bodyPr/>
                    <a:lstStyle/>
                    <a:p>
                      <a:r>
                        <a:rPr lang="en-US" dirty="0">
                          <a:latin typeface="+mj-lt"/>
                        </a:rPr>
                        <a:t>540</a:t>
                      </a:r>
                    </a:p>
                  </a:txBody>
                  <a:tcPr/>
                </a:tc>
                <a:extLst>
                  <a:ext uri="{0D108BD9-81ED-4DB2-BD59-A6C34878D82A}">
                    <a16:rowId xmlns="" xmlns:a16="http://schemas.microsoft.com/office/drawing/2014/main" val="10003"/>
                  </a:ext>
                </a:extLst>
              </a:tr>
              <a:tr h="370840">
                <a:tc>
                  <a:txBody>
                    <a:bodyPr/>
                    <a:lstStyle/>
                    <a:p>
                      <a:r>
                        <a:rPr lang="en-US" dirty="0"/>
                        <a:t>Chhattisgarh</a:t>
                      </a:r>
                    </a:p>
                  </a:txBody>
                  <a:tcPr/>
                </a:tc>
                <a:tc>
                  <a:txBody>
                    <a:bodyPr/>
                    <a:lstStyle/>
                    <a:p>
                      <a:r>
                        <a:rPr lang="en-US" dirty="0">
                          <a:latin typeface="+mj-lt"/>
                        </a:rPr>
                        <a:t>3326</a:t>
                      </a:r>
                    </a:p>
                  </a:txBody>
                  <a:tcPr/>
                </a:tc>
                <a:tc>
                  <a:txBody>
                    <a:bodyPr/>
                    <a:lstStyle/>
                    <a:p>
                      <a:r>
                        <a:rPr lang="en-US" dirty="0">
                          <a:latin typeface="+mj-lt"/>
                        </a:rPr>
                        <a:t>4186</a:t>
                      </a:r>
                    </a:p>
                  </a:txBody>
                  <a:tcPr/>
                </a:tc>
                <a:tc>
                  <a:txBody>
                    <a:bodyPr/>
                    <a:lstStyle/>
                    <a:p>
                      <a:r>
                        <a:rPr lang="en-US" dirty="0">
                          <a:latin typeface="+mj-lt"/>
                        </a:rPr>
                        <a:t>2040</a:t>
                      </a:r>
                    </a:p>
                  </a:txBody>
                  <a:tcPr/>
                </a:tc>
                <a:tc>
                  <a:txBody>
                    <a:bodyPr/>
                    <a:lstStyle/>
                    <a:p>
                      <a:r>
                        <a:rPr lang="en-US" dirty="0">
                          <a:latin typeface="+mj-lt"/>
                        </a:rPr>
                        <a:t>755</a:t>
                      </a:r>
                    </a:p>
                  </a:txBody>
                  <a:tcPr/>
                </a:tc>
                <a:tc>
                  <a:txBody>
                    <a:bodyPr/>
                    <a:lstStyle/>
                    <a:p>
                      <a:r>
                        <a:rPr lang="en-US" dirty="0">
                          <a:latin typeface="+mj-lt"/>
                        </a:rPr>
                        <a:t>217</a:t>
                      </a:r>
                    </a:p>
                  </a:txBody>
                  <a:tcPr/>
                </a:tc>
                <a:extLst>
                  <a:ext uri="{0D108BD9-81ED-4DB2-BD59-A6C34878D82A}">
                    <a16:rowId xmlns="" xmlns:a16="http://schemas.microsoft.com/office/drawing/2014/main" val="10004"/>
                  </a:ext>
                </a:extLst>
              </a:tr>
              <a:tr h="370840">
                <a:tc>
                  <a:txBody>
                    <a:bodyPr/>
                    <a:lstStyle/>
                    <a:p>
                      <a:r>
                        <a:rPr lang="en-US" dirty="0"/>
                        <a:t>Maharashtra</a:t>
                      </a:r>
                    </a:p>
                  </a:txBody>
                  <a:tcPr/>
                </a:tc>
                <a:tc>
                  <a:txBody>
                    <a:bodyPr/>
                    <a:lstStyle/>
                    <a:p>
                      <a:r>
                        <a:rPr lang="en-US" dirty="0">
                          <a:latin typeface="+mj-lt"/>
                        </a:rPr>
                        <a:t>14689</a:t>
                      </a:r>
                    </a:p>
                  </a:txBody>
                  <a:tcPr/>
                </a:tc>
                <a:tc>
                  <a:txBody>
                    <a:bodyPr/>
                    <a:lstStyle/>
                    <a:p>
                      <a:r>
                        <a:rPr lang="en-US" dirty="0">
                          <a:latin typeface="+mj-lt"/>
                        </a:rPr>
                        <a:t>7332</a:t>
                      </a:r>
                    </a:p>
                  </a:txBody>
                  <a:tcPr/>
                </a:tc>
                <a:tc>
                  <a:txBody>
                    <a:bodyPr/>
                    <a:lstStyle/>
                    <a:p>
                      <a:r>
                        <a:rPr lang="en-US" dirty="0">
                          <a:latin typeface="+mj-lt"/>
                        </a:rPr>
                        <a:t>6648</a:t>
                      </a:r>
                    </a:p>
                  </a:txBody>
                  <a:tcPr/>
                </a:tc>
                <a:tc>
                  <a:txBody>
                    <a:bodyPr/>
                    <a:lstStyle/>
                    <a:p>
                      <a:r>
                        <a:rPr lang="en-US" dirty="0">
                          <a:latin typeface="+mj-lt"/>
                        </a:rPr>
                        <a:t>1826</a:t>
                      </a:r>
                    </a:p>
                  </a:txBody>
                  <a:tcPr/>
                </a:tc>
                <a:tc>
                  <a:txBody>
                    <a:bodyPr/>
                    <a:lstStyle/>
                    <a:p>
                      <a:r>
                        <a:rPr lang="en-US">
                          <a:latin typeface="+mj-lt"/>
                        </a:rPr>
                        <a:t>515</a:t>
                      </a:r>
                      <a:endParaRPr lang="en-US" dirty="0">
                        <a:latin typeface="+mj-lt"/>
                      </a:endParaRPr>
                    </a:p>
                  </a:txBody>
                  <a:tcPr/>
                </a:tc>
                <a:extLst>
                  <a:ext uri="{0D108BD9-81ED-4DB2-BD59-A6C34878D82A}">
                    <a16:rowId xmlns="" xmlns:a16="http://schemas.microsoft.com/office/drawing/2014/main" val="10005"/>
                  </a:ext>
                </a:extLst>
              </a:tr>
              <a:tr h="370840">
                <a:tc>
                  <a:txBody>
                    <a:bodyPr/>
                    <a:lstStyle/>
                    <a:p>
                      <a:r>
                        <a:rPr lang="en-US" dirty="0"/>
                        <a:t>Delhi</a:t>
                      </a:r>
                    </a:p>
                  </a:txBody>
                  <a:tcPr/>
                </a:tc>
                <a:tc>
                  <a:txBody>
                    <a:bodyPr/>
                    <a:lstStyle/>
                    <a:p>
                      <a:r>
                        <a:rPr lang="en-US" dirty="0">
                          <a:latin typeface="+mj-lt"/>
                        </a:rPr>
                        <a:t>3543</a:t>
                      </a:r>
                    </a:p>
                  </a:txBody>
                  <a:tcPr/>
                </a:tc>
                <a:tc>
                  <a:txBody>
                    <a:bodyPr/>
                    <a:lstStyle/>
                    <a:p>
                      <a:r>
                        <a:rPr lang="en-US" dirty="0">
                          <a:latin typeface="+mj-lt"/>
                        </a:rPr>
                        <a:t>5682</a:t>
                      </a:r>
                    </a:p>
                  </a:txBody>
                  <a:tcPr/>
                </a:tc>
                <a:tc>
                  <a:txBody>
                    <a:bodyPr/>
                    <a:lstStyle/>
                    <a:p>
                      <a:r>
                        <a:rPr lang="en-US" dirty="0">
                          <a:latin typeface="+mj-lt"/>
                        </a:rPr>
                        <a:t>3058</a:t>
                      </a:r>
                    </a:p>
                  </a:txBody>
                  <a:tcPr/>
                </a:tc>
                <a:tc>
                  <a:txBody>
                    <a:bodyPr/>
                    <a:lstStyle/>
                    <a:p>
                      <a:r>
                        <a:rPr lang="en-US" dirty="0">
                          <a:latin typeface="+mj-lt"/>
                        </a:rPr>
                        <a:t>1164</a:t>
                      </a:r>
                    </a:p>
                  </a:txBody>
                  <a:tcPr/>
                </a:tc>
                <a:tc>
                  <a:txBody>
                    <a:bodyPr/>
                    <a:lstStyle/>
                    <a:p>
                      <a:r>
                        <a:rPr lang="en-US" dirty="0">
                          <a:latin typeface="+mj-lt"/>
                        </a:rPr>
                        <a:t>376</a:t>
                      </a:r>
                    </a:p>
                  </a:txBody>
                  <a:tcPr/>
                </a:tc>
                <a:extLst>
                  <a:ext uri="{0D108BD9-81ED-4DB2-BD59-A6C34878D82A}">
                    <a16:rowId xmlns="" xmlns:a16="http://schemas.microsoft.com/office/drawing/2014/main" val="10006"/>
                  </a:ext>
                </a:extLst>
              </a:tr>
              <a:tr h="370840">
                <a:tc>
                  <a:txBody>
                    <a:bodyPr/>
                    <a:lstStyle/>
                    <a:p>
                      <a:r>
                        <a:rPr lang="en-US" dirty="0"/>
                        <a:t>Gujarat</a:t>
                      </a:r>
                    </a:p>
                  </a:txBody>
                  <a:tcPr/>
                </a:tc>
                <a:tc>
                  <a:txBody>
                    <a:bodyPr/>
                    <a:lstStyle/>
                    <a:p>
                      <a:r>
                        <a:rPr lang="en-US" dirty="0">
                          <a:latin typeface="+mj-lt"/>
                        </a:rPr>
                        <a:t>12246</a:t>
                      </a:r>
                    </a:p>
                  </a:txBody>
                  <a:tcPr/>
                </a:tc>
                <a:tc>
                  <a:txBody>
                    <a:bodyPr/>
                    <a:lstStyle/>
                    <a:p>
                      <a:r>
                        <a:rPr lang="en-US" dirty="0">
                          <a:latin typeface="+mj-lt"/>
                        </a:rPr>
                        <a:t>6510</a:t>
                      </a:r>
                    </a:p>
                  </a:txBody>
                  <a:tcPr/>
                </a:tc>
                <a:tc>
                  <a:txBody>
                    <a:bodyPr/>
                    <a:lstStyle/>
                    <a:p>
                      <a:r>
                        <a:rPr lang="en-US" dirty="0">
                          <a:latin typeface="+mj-lt"/>
                        </a:rPr>
                        <a:t>6176</a:t>
                      </a:r>
                    </a:p>
                  </a:txBody>
                  <a:tcPr/>
                </a:tc>
                <a:tc>
                  <a:txBody>
                    <a:bodyPr/>
                    <a:lstStyle/>
                    <a:p>
                      <a:r>
                        <a:rPr lang="en-US" dirty="0">
                          <a:latin typeface="+mj-lt"/>
                        </a:rPr>
                        <a:t>1534</a:t>
                      </a:r>
                    </a:p>
                  </a:txBody>
                  <a:tcPr/>
                </a:tc>
                <a:tc>
                  <a:txBody>
                    <a:bodyPr/>
                    <a:lstStyle/>
                    <a:p>
                      <a:r>
                        <a:rPr lang="en-US" dirty="0">
                          <a:latin typeface="+mj-lt"/>
                        </a:rPr>
                        <a:t>307</a:t>
                      </a:r>
                    </a:p>
                  </a:txBody>
                  <a:tcPr/>
                </a:tc>
                <a:extLst>
                  <a:ext uri="{0D108BD9-81ED-4DB2-BD59-A6C34878D82A}">
                    <a16:rowId xmlns="" xmlns:a16="http://schemas.microsoft.com/office/drawing/2014/main" val="10007"/>
                  </a:ext>
                </a:extLst>
              </a:tr>
              <a:tr h="370840">
                <a:tc>
                  <a:txBody>
                    <a:bodyPr/>
                    <a:lstStyle/>
                    <a:p>
                      <a:r>
                        <a:rPr lang="en-US" dirty="0"/>
                        <a:t>Haryana</a:t>
                      </a:r>
                    </a:p>
                  </a:txBody>
                  <a:tcPr/>
                </a:tc>
                <a:tc>
                  <a:txBody>
                    <a:bodyPr/>
                    <a:lstStyle/>
                    <a:p>
                      <a:r>
                        <a:rPr lang="en-US" dirty="0">
                          <a:latin typeface="+mj-lt"/>
                        </a:rPr>
                        <a:t>8232</a:t>
                      </a:r>
                    </a:p>
                  </a:txBody>
                  <a:tcPr/>
                </a:tc>
                <a:tc>
                  <a:txBody>
                    <a:bodyPr/>
                    <a:lstStyle/>
                    <a:p>
                      <a:r>
                        <a:rPr lang="en-US" dirty="0">
                          <a:latin typeface="+mj-lt"/>
                        </a:rPr>
                        <a:t>13381</a:t>
                      </a:r>
                    </a:p>
                  </a:txBody>
                  <a:tcPr/>
                </a:tc>
                <a:tc>
                  <a:txBody>
                    <a:bodyPr/>
                    <a:lstStyle/>
                    <a:p>
                      <a:r>
                        <a:rPr lang="en-US" dirty="0">
                          <a:latin typeface="+mj-lt"/>
                        </a:rPr>
                        <a:t>5779</a:t>
                      </a:r>
                    </a:p>
                  </a:txBody>
                  <a:tcPr/>
                </a:tc>
                <a:tc>
                  <a:txBody>
                    <a:bodyPr/>
                    <a:lstStyle/>
                    <a:p>
                      <a:r>
                        <a:rPr lang="en-US" dirty="0">
                          <a:latin typeface="+mj-lt"/>
                        </a:rPr>
                        <a:t>1320</a:t>
                      </a:r>
                    </a:p>
                  </a:txBody>
                  <a:tcPr/>
                </a:tc>
                <a:tc>
                  <a:txBody>
                    <a:bodyPr/>
                    <a:lstStyle/>
                    <a:p>
                      <a:r>
                        <a:rPr lang="en-US" dirty="0">
                          <a:latin typeface="+mj-lt"/>
                        </a:rPr>
                        <a:t>284</a:t>
                      </a:r>
                    </a:p>
                  </a:txBody>
                  <a:tcPr/>
                </a:tc>
                <a:extLst>
                  <a:ext uri="{0D108BD9-81ED-4DB2-BD59-A6C34878D82A}">
                    <a16:rowId xmlns="" xmlns:a16="http://schemas.microsoft.com/office/drawing/2014/main" val="10008"/>
                  </a:ext>
                </a:extLst>
              </a:tr>
              <a:tr h="370840">
                <a:tc>
                  <a:txBody>
                    <a:bodyPr/>
                    <a:lstStyle/>
                    <a:p>
                      <a:r>
                        <a:rPr lang="en-US" dirty="0"/>
                        <a:t>Himachal Pradesh</a:t>
                      </a:r>
                    </a:p>
                  </a:txBody>
                  <a:tcPr/>
                </a:tc>
                <a:tc>
                  <a:txBody>
                    <a:bodyPr/>
                    <a:lstStyle/>
                    <a:p>
                      <a:r>
                        <a:rPr lang="en-US" dirty="0">
                          <a:latin typeface="+mj-lt"/>
                        </a:rPr>
                        <a:t>1223</a:t>
                      </a:r>
                    </a:p>
                  </a:txBody>
                  <a:tcPr/>
                </a:tc>
                <a:tc>
                  <a:txBody>
                    <a:bodyPr/>
                    <a:lstStyle/>
                    <a:p>
                      <a:r>
                        <a:rPr lang="en-US" smtClean="0">
                          <a:latin typeface="+mj-lt"/>
                        </a:rPr>
                        <a:t>1210 (3630)</a:t>
                      </a:r>
                      <a:endParaRPr lang="en-US" dirty="0">
                        <a:latin typeface="+mj-lt"/>
                      </a:endParaRPr>
                    </a:p>
                  </a:txBody>
                  <a:tcPr/>
                </a:tc>
                <a:tc>
                  <a:txBody>
                    <a:bodyPr/>
                    <a:lstStyle/>
                    <a:p>
                      <a:r>
                        <a:rPr lang="en-US" dirty="0">
                          <a:latin typeface="+mj-lt"/>
                        </a:rPr>
                        <a:t>1073</a:t>
                      </a:r>
                    </a:p>
                  </a:txBody>
                  <a:tcPr/>
                </a:tc>
                <a:tc>
                  <a:txBody>
                    <a:bodyPr/>
                    <a:lstStyle/>
                    <a:p>
                      <a:r>
                        <a:rPr lang="en-US" dirty="0">
                          <a:latin typeface="+mj-lt"/>
                        </a:rPr>
                        <a:t>226</a:t>
                      </a:r>
                    </a:p>
                  </a:txBody>
                  <a:tcPr/>
                </a:tc>
                <a:tc>
                  <a:txBody>
                    <a:bodyPr/>
                    <a:lstStyle/>
                    <a:p>
                      <a:r>
                        <a:rPr lang="en-US" dirty="0">
                          <a:latin typeface="+mj-lt"/>
                        </a:rPr>
                        <a:t>70</a:t>
                      </a:r>
                    </a:p>
                  </a:txBody>
                  <a:tcPr/>
                </a:tc>
                <a:extLst>
                  <a:ext uri="{0D108BD9-81ED-4DB2-BD59-A6C34878D82A}">
                    <a16:rowId xmlns="" xmlns:a16="http://schemas.microsoft.com/office/drawing/2014/main" val="10009"/>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latin typeface="Cambria" pitchFamily="18" charset="0"/>
                <a:ea typeface="Cambria" pitchFamily="18" charset="0"/>
              </a:rPr>
              <a:t>PM Internship Scheme phase 2</a:t>
            </a:r>
          </a:p>
        </p:txBody>
      </p:sp>
      <p:sp>
        <p:nvSpPr>
          <p:cNvPr id="3" name="Content Placeholder 2"/>
          <p:cNvSpPr>
            <a:spLocks noGrp="1"/>
          </p:cNvSpPr>
          <p:nvPr>
            <p:ph idx="1"/>
          </p:nvPr>
        </p:nvSpPr>
        <p:spPr>
          <a:xfrm>
            <a:off x="457200" y="1935480"/>
            <a:ext cx="8229600" cy="3065156"/>
          </a:xfrm>
        </p:spPr>
        <p:txBody>
          <a:bodyPr/>
          <a:lstStyle/>
          <a:p>
            <a:r>
              <a:rPr lang="en-US" dirty="0"/>
              <a:t>Registration was open for the 2</a:t>
            </a:r>
            <a:r>
              <a:rPr lang="en-US" baseline="30000" dirty="0"/>
              <a:t>nd</a:t>
            </a:r>
            <a:r>
              <a:rPr lang="en-US" dirty="0"/>
              <a:t> phase of the scheme from </a:t>
            </a:r>
            <a:r>
              <a:rPr lang="en-US" dirty="0">
                <a:latin typeface="+mj-lt"/>
              </a:rPr>
              <a:t>11/01/2025 to 27/01/2025</a:t>
            </a:r>
            <a:r>
              <a:rPr lang="en-US" dirty="0"/>
              <a:t>.</a:t>
            </a:r>
          </a:p>
          <a:p>
            <a:r>
              <a:rPr lang="en-US" dirty="0">
                <a:latin typeface="+mj-lt"/>
              </a:rPr>
              <a:t>380</a:t>
            </a:r>
            <a:r>
              <a:rPr lang="en-US" dirty="0"/>
              <a:t> candidates were registered from Technical Education Department.</a:t>
            </a:r>
          </a:p>
          <a:p>
            <a:r>
              <a:rPr lang="en-US" dirty="0"/>
              <a:t>Date to register has been extended by </a:t>
            </a:r>
            <a:r>
              <a:rPr lang="en-US" dirty="0">
                <a:latin typeface="+mj-lt"/>
              </a:rPr>
              <a:t>15 </a:t>
            </a:r>
            <a:r>
              <a:rPr lang="en-US" dirty="0"/>
              <a:t>days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E1FA23-85F3-2F98-08AD-3E2099E696D1}"/>
              </a:ext>
            </a:extLst>
          </p:cNvPr>
          <p:cNvSpPr>
            <a:spLocks noGrp="1"/>
          </p:cNvSpPr>
          <p:nvPr>
            <p:ph type="ctrTitle"/>
          </p:nvPr>
        </p:nvSpPr>
        <p:spPr>
          <a:xfrm>
            <a:off x="1143000" y="677009"/>
            <a:ext cx="6858000" cy="2140837"/>
          </a:xfrm>
        </p:spPr>
        <p:txBody>
          <a:bodyPr>
            <a:normAutofit fontScale="90000"/>
          </a:bodyPr>
          <a:lstStyle/>
          <a:p>
            <a:r>
              <a:rPr lang="en-US" b="1" i="0" cap="all" dirty="0" smtClean="0">
                <a:solidFill>
                  <a:schemeClr val="tx1"/>
                </a:solidFill>
                <a:effectLst/>
                <a:latin typeface="Manrope"/>
              </a:rPr>
              <a:t/>
            </a:r>
            <a:br>
              <a:rPr lang="en-US" b="1" i="0" cap="all" dirty="0" smtClean="0">
                <a:solidFill>
                  <a:schemeClr val="tx1"/>
                </a:solidFill>
                <a:effectLst/>
                <a:latin typeface="Manrope"/>
              </a:rPr>
            </a:br>
            <a:r>
              <a:rPr lang="en-US" cap="all" dirty="0" smtClean="0">
                <a:solidFill>
                  <a:schemeClr val="tx1"/>
                </a:solidFill>
                <a:effectLst/>
                <a:latin typeface="Manrope"/>
              </a:rPr>
              <a:t/>
            </a:r>
            <a:br>
              <a:rPr lang="en-US" cap="all" dirty="0" smtClean="0">
                <a:solidFill>
                  <a:schemeClr val="tx1"/>
                </a:solidFill>
                <a:effectLst/>
                <a:latin typeface="Manrope"/>
              </a:rPr>
            </a:br>
            <a:r>
              <a:rPr lang="en-US" cap="all" dirty="0" smtClean="0">
                <a:solidFill>
                  <a:schemeClr val="tx1"/>
                </a:solidFill>
                <a:effectLst/>
                <a:latin typeface="Manrope"/>
              </a:rPr>
              <a:t/>
            </a:r>
            <a:br>
              <a:rPr lang="en-US" cap="all" dirty="0" smtClean="0">
                <a:solidFill>
                  <a:schemeClr val="tx1"/>
                </a:solidFill>
                <a:effectLst/>
                <a:latin typeface="Manrope"/>
              </a:rPr>
            </a:br>
            <a:r>
              <a:rPr lang="en-US" cap="all" dirty="0" smtClean="0">
                <a:solidFill>
                  <a:schemeClr val="tx1"/>
                </a:solidFill>
                <a:effectLst/>
                <a:latin typeface="Manrope"/>
              </a:rPr>
              <a:t/>
            </a:r>
            <a:br>
              <a:rPr lang="en-US" cap="all" dirty="0" smtClean="0">
                <a:solidFill>
                  <a:schemeClr val="tx1"/>
                </a:solidFill>
                <a:effectLst/>
                <a:latin typeface="Manrope"/>
              </a:rPr>
            </a:br>
            <a:r>
              <a:rPr lang="en-US" cap="all" dirty="0" smtClean="0">
                <a:solidFill>
                  <a:schemeClr val="tx1"/>
                </a:solidFill>
                <a:effectLst/>
                <a:latin typeface="Manrope"/>
              </a:rPr>
              <a:t/>
            </a:r>
            <a:br>
              <a:rPr lang="en-US" cap="all" dirty="0" smtClean="0">
                <a:solidFill>
                  <a:schemeClr val="tx1"/>
                </a:solidFill>
                <a:effectLst/>
                <a:latin typeface="Manrope"/>
              </a:rPr>
            </a:br>
            <a:r>
              <a:rPr lang="en-US" cap="all" dirty="0" smtClean="0">
                <a:solidFill>
                  <a:schemeClr val="tx1"/>
                </a:solidFill>
                <a:effectLst/>
                <a:latin typeface="Manrope"/>
              </a:rPr>
              <a:t/>
            </a:r>
            <a:br>
              <a:rPr lang="en-US" cap="all" dirty="0" smtClean="0">
                <a:solidFill>
                  <a:schemeClr val="tx1"/>
                </a:solidFill>
                <a:effectLst/>
                <a:latin typeface="Manrope"/>
              </a:rPr>
            </a:br>
            <a:r>
              <a:rPr lang="en-US" cap="all" dirty="0" smtClean="0">
                <a:solidFill>
                  <a:schemeClr val="tx1"/>
                </a:solidFill>
                <a:effectLst/>
                <a:latin typeface="Manrope"/>
              </a:rPr>
              <a:t/>
            </a:r>
            <a:br>
              <a:rPr lang="en-US" cap="all" dirty="0" smtClean="0">
                <a:solidFill>
                  <a:schemeClr val="tx1"/>
                </a:solidFill>
                <a:effectLst/>
                <a:latin typeface="Manrope"/>
              </a:rPr>
            </a:br>
            <a:r>
              <a:rPr lang="en-US" cap="all" dirty="0" smtClean="0">
                <a:solidFill>
                  <a:schemeClr val="tx1"/>
                </a:solidFill>
                <a:effectLst/>
                <a:latin typeface="Manrope"/>
              </a:rPr>
              <a:t/>
            </a:r>
            <a:br>
              <a:rPr lang="en-US" cap="all" dirty="0" smtClean="0">
                <a:solidFill>
                  <a:schemeClr val="tx1"/>
                </a:solidFill>
                <a:effectLst/>
                <a:latin typeface="Manrope"/>
              </a:rPr>
            </a:br>
            <a:r>
              <a:rPr lang="en-US" cap="all" dirty="0" smtClean="0">
                <a:solidFill>
                  <a:schemeClr val="tx1"/>
                </a:solidFill>
                <a:effectLst/>
                <a:latin typeface="Manrope"/>
              </a:rPr>
              <a:t/>
            </a:r>
            <a:br>
              <a:rPr lang="en-US" cap="all" dirty="0" smtClean="0">
                <a:solidFill>
                  <a:schemeClr val="tx1"/>
                </a:solidFill>
                <a:effectLst/>
                <a:latin typeface="Manrope"/>
              </a:rPr>
            </a:br>
            <a:r>
              <a:rPr lang="en-US" cap="all" dirty="0" smtClean="0">
                <a:solidFill>
                  <a:schemeClr val="tx1"/>
                </a:solidFill>
                <a:effectLst/>
                <a:latin typeface="Manrope"/>
              </a:rPr>
              <a:t/>
            </a:r>
            <a:br>
              <a:rPr lang="en-US" cap="all" dirty="0" smtClean="0">
                <a:solidFill>
                  <a:schemeClr val="tx1"/>
                </a:solidFill>
                <a:effectLst/>
                <a:latin typeface="Manrope"/>
              </a:rPr>
            </a:br>
            <a:r>
              <a:rPr lang="en-US" cap="all" dirty="0" smtClean="0">
                <a:solidFill>
                  <a:schemeClr val="tx1"/>
                </a:solidFill>
                <a:effectLst/>
                <a:latin typeface="Manrope"/>
              </a:rPr>
              <a:t/>
            </a:r>
            <a:br>
              <a:rPr lang="en-US" cap="all" dirty="0" smtClean="0">
                <a:solidFill>
                  <a:schemeClr val="tx1"/>
                </a:solidFill>
                <a:effectLst/>
                <a:latin typeface="Manrope"/>
              </a:rPr>
            </a:br>
            <a:r>
              <a:rPr lang="en-US" cap="all" dirty="0" smtClean="0">
                <a:solidFill>
                  <a:schemeClr val="tx1"/>
                </a:solidFill>
                <a:effectLst/>
                <a:latin typeface="Manrope"/>
              </a:rPr>
              <a:t/>
            </a:r>
            <a:br>
              <a:rPr lang="en-US" cap="all" dirty="0" smtClean="0">
                <a:solidFill>
                  <a:schemeClr val="tx1"/>
                </a:solidFill>
                <a:effectLst/>
                <a:latin typeface="Manrope"/>
              </a:rPr>
            </a:br>
            <a:r>
              <a:rPr lang="en-US" sz="4400" b="1" i="0" cap="all" dirty="0" smtClean="0">
                <a:solidFill>
                  <a:schemeClr val="tx1"/>
                </a:solidFill>
                <a:effectLst/>
                <a:latin typeface="Manrope"/>
              </a:rPr>
              <a:t>PM </a:t>
            </a:r>
            <a:r>
              <a:rPr lang="en-US" sz="4400" b="1" i="0" cap="all" dirty="0">
                <a:solidFill>
                  <a:schemeClr val="tx1"/>
                </a:solidFill>
                <a:effectLst/>
                <a:latin typeface="Manrope"/>
              </a:rPr>
              <a:t>Internship scheme</a:t>
            </a:r>
            <a:r>
              <a:rPr lang="en-US" b="1" i="0" cap="all" dirty="0">
                <a:solidFill>
                  <a:srgbClr val="005CAB"/>
                </a:solidFill>
                <a:effectLst/>
                <a:latin typeface="Manrope"/>
              </a:rPr>
              <a:t/>
            </a:r>
            <a:br>
              <a:rPr lang="en-US" b="1" i="0" cap="all" dirty="0">
                <a:solidFill>
                  <a:srgbClr val="005CAB"/>
                </a:solidFill>
                <a:effectLst/>
                <a:latin typeface="Manrope"/>
              </a:rPr>
            </a:br>
            <a:r>
              <a:rPr lang="en-US" b="0" i="0" dirty="0">
                <a:solidFill>
                  <a:srgbClr val="1A1A1A"/>
                </a:solidFill>
                <a:effectLst/>
                <a:latin typeface="Manrope"/>
              </a:rPr>
              <a:t/>
            </a:r>
            <a:br>
              <a:rPr lang="en-US" b="0" i="0" dirty="0">
                <a:solidFill>
                  <a:srgbClr val="1A1A1A"/>
                </a:solidFill>
                <a:effectLst/>
                <a:latin typeface="Manrope"/>
              </a:rPr>
            </a:br>
            <a:endParaRPr lang="en-US" dirty="0"/>
          </a:p>
        </p:txBody>
      </p:sp>
      <p:pic>
        <p:nvPicPr>
          <p:cNvPr id="5" name="Picture 4">
            <a:extLst>
              <a:ext uri="{FF2B5EF4-FFF2-40B4-BE49-F238E27FC236}">
                <a16:creationId xmlns="" xmlns:a16="http://schemas.microsoft.com/office/drawing/2014/main" id="{FEC4F1E0-D403-9D65-F8BC-C93530924EE6}"/>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1857364"/>
            <a:ext cx="9144000" cy="3637990"/>
          </a:xfrm>
          <a:prstGeom prst="rect">
            <a:avLst/>
          </a:prstGeom>
        </p:spPr>
      </p:pic>
      <p:sp>
        <p:nvSpPr>
          <p:cNvPr id="6" name="TextBox 5">
            <a:extLst>
              <a:ext uri="{FF2B5EF4-FFF2-40B4-BE49-F238E27FC236}">
                <a16:creationId xmlns="" xmlns:a16="http://schemas.microsoft.com/office/drawing/2014/main" id="{D0622FD5-997C-62FF-5E13-FC487852ADD4}"/>
              </a:ext>
            </a:extLst>
          </p:cNvPr>
          <p:cNvSpPr txBox="1"/>
          <p:nvPr/>
        </p:nvSpPr>
        <p:spPr>
          <a:xfrm>
            <a:off x="2428860" y="5657671"/>
            <a:ext cx="3929090" cy="1200329"/>
          </a:xfrm>
          <a:prstGeom prst="rect">
            <a:avLst/>
          </a:prstGeom>
          <a:noFill/>
        </p:spPr>
        <p:txBody>
          <a:bodyPr wrap="square" rtlCol="0">
            <a:spAutoFit/>
          </a:bodyPr>
          <a:lstStyle/>
          <a:p>
            <a:r>
              <a:rPr lang="en-US" sz="3600" b="1" dirty="0"/>
              <a:t>Registration Process</a:t>
            </a:r>
          </a:p>
        </p:txBody>
      </p:sp>
    </p:spTree>
    <p:extLst>
      <p:ext uri="{BB962C8B-B14F-4D97-AF65-F5344CB8AC3E}">
        <p14:creationId xmlns="" xmlns:p14="http://schemas.microsoft.com/office/powerpoint/2010/main" val="3266195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7AAEF5-7EC3-F7F5-0C10-94F889846503}"/>
              </a:ext>
            </a:extLst>
          </p:cNvPr>
          <p:cNvSpPr>
            <a:spLocks noGrp="1"/>
          </p:cNvSpPr>
          <p:nvPr>
            <p:ph type="title"/>
          </p:nvPr>
        </p:nvSpPr>
        <p:spPr>
          <a:xfrm>
            <a:off x="628650" y="365125"/>
            <a:ext cx="7886700" cy="2175852"/>
          </a:xfrm>
        </p:spPr>
        <p:txBody>
          <a:bodyPr>
            <a:noAutofit/>
          </a:bodyPr>
          <a:lstStyle/>
          <a:p>
            <a:pPr algn="ctr"/>
            <a:r>
              <a:rPr lang="en-US" sz="3600" b="1" dirty="0" smtClean="0"/>
              <a:t>Go </a:t>
            </a:r>
            <a:r>
              <a:rPr lang="en-US" sz="3600" b="1" dirty="0"/>
              <a:t>to the given URL</a:t>
            </a:r>
            <a:br>
              <a:rPr lang="en-US" sz="3600" b="1" dirty="0"/>
            </a:br>
            <a:r>
              <a:rPr lang="en-US" sz="3600" b="1" dirty="0"/>
              <a:t>      </a:t>
            </a:r>
            <a:r>
              <a:rPr lang="en-US" sz="3600" b="1" u="sng" dirty="0"/>
              <a:t>https://pminternship.mca.gov.in/login/</a:t>
            </a:r>
            <a:br>
              <a:rPr lang="en-US" sz="3600" b="1" u="sng" dirty="0"/>
            </a:br>
            <a:endParaRPr lang="en-US" sz="3600" b="1" dirty="0"/>
          </a:p>
        </p:txBody>
      </p:sp>
      <p:pic>
        <p:nvPicPr>
          <p:cNvPr id="7" name="Content Placeholder 6">
            <a:extLst>
              <a:ext uri="{FF2B5EF4-FFF2-40B4-BE49-F238E27FC236}">
                <a16:creationId xmlns="" xmlns:a16="http://schemas.microsoft.com/office/drawing/2014/main" id="{00B16775-E105-61CE-71E1-1BD05C79B61C}"/>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553916" y="1922107"/>
            <a:ext cx="8143875" cy="4935893"/>
          </a:xfrm>
        </p:spPr>
      </p:pic>
    </p:spTree>
    <p:extLst>
      <p:ext uri="{BB962C8B-B14F-4D97-AF65-F5344CB8AC3E}">
        <p14:creationId xmlns="" xmlns:p14="http://schemas.microsoft.com/office/powerpoint/2010/main" val="4124549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316E6E-D5C0-7C49-7111-71A4CFF80810}"/>
              </a:ext>
            </a:extLst>
          </p:cNvPr>
          <p:cNvSpPr>
            <a:spLocks noGrp="1"/>
          </p:cNvSpPr>
          <p:nvPr>
            <p:ph type="title"/>
          </p:nvPr>
        </p:nvSpPr>
        <p:spPr>
          <a:xfrm>
            <a:off x="500034" y="357166"/>
            <a:ext cx="8229600" cy="1143000"/>
          </a:xfrm>
        </p:spPr>
        <p:txBody>
          <a:bodyPr>
            <a:normAutofit/>
          </a:bodyPr>
          <a:lstStyle/>
          <a:p>
            <a:pPr algn="ctr"/>
            <a:r>
              <a:rPr lang="en-US" sz="3600" b="1" dirty="0" smtClean="0"/>
              <a:t> </a:t>
            </a:r>
            <a:r>
              <a:rPr lang="en-US" sz="3600" b="1" dirty="0"/>
              <a:t>Click on Youth Registration </a:t>
            </a:r>
          </a:p>
        </p:txBody>
      </p:sp>
      <p:pic>
        <p:nvPicPr>
          <p:cNvPr id="16" name="Content Placeholder 15">
            <a:extLst>
              <a:ext uri="{FF2B5EF4-FFF2-40B4-BE49-F238E27FC236}">
                <a16:creationId xmlns="" xmlns:a16="http://schemas.microsoft.com/office/drawing/2014/main" id="{91D8FFBA-1358-E20A-F38C-C9095727AA79}"/>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545140" y="1643051"/>
            <a:ext cx="7908664" cy="4511566"/>
          </a:xfrm>
        </p:spPr>
      </p:pic>
    </p:spTree>
    <p:extLst>
      <p:ext uri="{BB962C8B-B14F-4D97-AF65-F5344CB8AC3E}">
        <p14:creationId xmlns="" xmlns:p14="http://schemas.microsoft.com/office/powerpoint/2010/main" val="463551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017B09-1630-A1F2-793A-E13C3706A44D}"/>
              </a:ext>
            </a:extLst>
          </p:cNvPr>
          <p:cNvSpPr>
            <a:spLocks noGrp="1"/>
          </p:cNvSpPr>
          <p:nvPr>
            <p:ph type="title"/>
          </p:nvPr>
        </p:nvSpPr>
        <p:spPr/>
        <p:txBody>
          <a:bodyPr>
            <a:normAutofit/>
          </a:bodyPr>
          <a:lstStyle/>
          <a:p>
            <a:pPr algn="ctr"/>
            <a:r>
              <a:rPr lang="en-US" sz="3600" b="1" dirty="0" smtClean="0"/>
              <a:t> </a:t>
            </a:r>
            <a:r>
              <a:rPr lang="en-US" sz="3600" b="1" dirty="0"/>
              <a:t>Enter 10 Digit Mobile Number</a:t>
            </a:r>
          </a:p>
        </p:txBody>
      </p:sp>
      <p:pic>
        <p:nvPicPr>
          <p:cNvPr id="5" name="Content Placeholder 4">
            <a:extLst>
              <a:ext uri="{FF2B5EF4-FFF2-40B4-BE49-F238E27FC236}">
                <a16:creationId xmlns="" xmlns:a16="http://schemas.microsoft.com/office/drawing/2014/main" id="{C73BD694-46E2-F6C2-21D1-302878B8BFAD}"/>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685800" y="1336431"/>
            <a:ext cx="7504235" cy="5156444"/>
          </a:xfrm>
        </p:spPr>
      </p:pic>
    </p:spTree>
    <p:extLst>
      <p:ext uri="{BB962C8B-B14F-4D97-AF65-F5344CB8AC3E}">
        <p14:creationId xmlns="" xmlns:p14="http://schemas.microsoft.com/office/powerpoint/2010/main" val="593699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E8D6D3-FBCC-A547-3117-E85977833AE6}"/>
              </a:ext>
            </a:extLst>
          </p:cNvPr>
          <p:cNvSpPr>
            <a:spLocks noGrp="1"/>
          </p:cNvSpPr>
          <p:nvPr>
            <p:ph type="title"/>
          </p:nvPr>
        </p:nvSpPr>
        <p:spPr/>
        <p:txBody>
          <a:bodyPr/>
          <a:lstStyle/>
          <a:p>
            <a:pPr algn="ctr"/>
            <a:r>
              <a:rPr lang="en-US" b="1" dirty="0" smtClean="0"/>
              <a:t> </a:t>
            </a:r>
            <a:r>
              <a:rPr lang="en-US" sz="3600" b="1" dirty="0"/>
              <a:t>Enter OTP Received in your Number</a:t>
            </a:r>
          </a:p>
        </p:txBody>
      </p:sp>
      <p:pic>
        <p:nvPicPr>
          <p:cNvPr id="5" name="Content Placeholder 4">
            <a:extLst>
              <a:ext uri="{FF2B5EF4-FFF2-40B4-BE49-F238E27FC236}">
                <a16:creationId xmlns="" xmlns:a16="http://schemas.microsoft.com/office/drawing/2014/main" id="{847019D4-D434-0AE4-8B05-33F7DC78865A}"/>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501162" y="1415563"/>
            <a:ext cx="7932860" cy="5011615"/>
          </a:xfrm>
        </p:spPr>
      </p:pic>
    </p:spTree>
    <p:extLst>
      <p:ext uri="{BB962C8B-B14F-4D97-AF65-F5344CB8AC3E}">
        <p14:creationId xmlns="" xmlns:p14="http://schemas.microsoft.com/office/powerpoint/2010/main" val="1199857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B5EA7C-7B06-C33B-FF38-87120DDBE40E}"/>
              </a:ext>
            </a:extLst>
          </p:cNvPr>
          <p:cNvSpPr>
            <a:spLocks noGrp="1"/>
          </p:cNvSpPr>
          <p:nvPr>
            <p:ph type="title"/>
          </p:nvPr>
        </p:nvSpPr>
        <p:spPr/>
        <p:txBody>
          <a:bodyPr/>
          <a:lstStyle/>
          <a:p>
            <a:pPr algn="ctr"/>
            <a:r>
              <a:rPr lang="en-US" b="1" dirty="0" smtClean="0"/>
              <a:t> </a:t>
            </a:r>
            <a:r>
              <a:rPr lang="en-US" sz="3600" b="1" dirty="0"/>
              <a:t>Create your Password and Submit</a:t>
            </a:r>
          </a:p>
        </p:txBody>
      </p:sp>
      <p:pic>
        <p:nvPicPr>
          <p:cNvPr id="5" name="Content Placeholder 4">
            <a:extLst>
              <a:ext uri="{FF2B5EF4-FFF2-40B4-BE49-F238E27FC236}">
                <a16:creationId xmlns="" xmlns:a16="http://schemas.microsoft.com/office/drawing/2014/main" id="{986ECE54-6F64-CF9A-3434-DC959D87CB33}"/>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725366" y="1397977"/>
            <a:ext cx="7708656" cy="5094898"/>
          </a:xfrm>
        </p:spPr>
      </p:pic>
    </p:spTree>
    <p:extLst>
      <p:ext uri="{BB962C8B-B14F-4D97-AF65-F5344CB8AC3E}">
        <p14:creationId xmlns="" xmlns:p14="http://schemas.microsoft.com/office/powerpoint/2010/main" val="4200575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7C3E1E-5FA4-F73D-4CD3-E6EC19FE74B4}"/>
              </a:ext>
            </a:extLst>
          </p:cNvPr>
          <p:cNvSpPr>
            <a:spLocks noGrp="1"/>
          </p:cNvSpPr>
          <p:nvPr>
            <p:ph type="title"/>
          </p:nvPr>
        </p:nvSpPr>
        <p:spPr/>
        <p:txBody>
          <a:bodyPr>
            <a:noAutofit/>
          </a:bodyPr>
          <a:lstStyle/>
          <a:p>
            <a:pPr algn="ctr"/>
            <a:r>
              <a:rPr lang="en-US" sz="4800" b="1" dirty="0" smtClean="0"/>
              <a:t> </a:t>
            </a:r>
            <a:r>
              <a:rPr lang="en-US" sz="3600" b="1" dirty="0" smtClean="0"/>
              <a:t>Complete the Profile </a:t>
            </a:r>
            <a:r>
              <a:rPr lang="en-US" sz="3600" b="1" dirty="0"/>
              <a:t/>
            </a:r>
            <a:br>
              <a:rPr lang="en-US" sz="3600" b="1" dirty="0"/>
            </a:br>
            <a:r>
              <a:rPr lang="en-US" sz="3600" b="1" dirty="0"/>
              <a:t>      </a:t>
            </a:r>
            <a:r>
              <a:rPr lang="en-US" sz="3600" b="1" dirty="0" smtClean="0"/>
              <a:t> </a:t>
            </a:r>
            <a:endParaRPr lang="en-US" sz="3600" b="1" dirty="0"/>
          </a:p>
        </p:txBody>
      </p:sp>
      <p:pic>
        <p:nvPicPr>
          <p:cNvPr id="5" name="Content Placeholder 4">
            <a:extLst>
              <a:ext uri="{FF2B5EF4-FFF2-40B4-BE49-F238E27FC236}">
                <a16:creationId xmlns="" xmlns:a16="http://schemas.microsoft.com/office/drawing/2014/main" id="{53D8597E-F7ED-A29A-4759-5255E6E8CA7C}"/>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628650" y="1825625"/>
            <a:ext cx="8016386" cy="4351338"/>
          </a:xfrm>
        </p:spPr>
      </p:pic>
    </p:spTree>
    <p:extLst>
      <p:ext uri="{BB962C8B-B14F-4D97-AF65-F5344CB8AC3E}">
        <p14:creationId xmlns="" xmlns:p14="http://schemas.microsoft.com/office/powerpoint/2010/main" val="3374623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7422" y="2357430"/>
            <a:ext cx="3643338" cy="923330"/>
          </a:xfrm>
          <a:prstGeom prst="rect">
            <a:avLst/>
          </a:prstGeom>
          <a:noFill/>
        </p:spPr>
        <p:txBody>
          <a:bodyPr wrap="square" rtlCol="0">
            <a:spAutoFit/>
          </a:bodyPr>
          <a:lstStyle/>
          <a:p>
            <a:pPr algn="ctr"/>
            <a:r>
              <a:rPr lang="en-US" sz="5400" dirty="0"/>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0100" y="1785926"/>
            <a:ext cx="7124232" cy="2800767"/>
          </a:xfrm>
          <a:prstGeom prst="rect">
            <a:avLst/>
          </a:prstGeom>
        </p:spPr>
        <p:txBody>
          <a:bodyPr wrap="square">
            <a:spAutoFit/>
          </a:bodyPr>
          <a:lstStyle/>
          <a:p>
            <a:r>
              <a:rPr lang="en-US" sz="3200" b="1" dirty="0">
                <a:solidFill>
                  <a:schemeClr val="tx1"/>
                </a:solidFill>
                <a:latin typeface="Cambria" pitchFamily="18" charset="0"/>
                <a:ea typeface="Cambria" pitchFamily="18" charset="0"/>
              </a:rPr>
              <a:t>                      Introduction</a:t>
            </a:r>
          </a:p>
          <a:p>
            <a:r>
              <a:rPr lang="en-US" sz="2400" dirty="0">
                <a:solidFill>
                  <a:schemeClr val="tx1"/>
                </a:solidFill>
                <a:latin typeface="Cambria" pitchFamily="18" charset="0"/>
                <a:ea typeface="Cambria" pitchFamily="18" charset="0"/>
              </a:rPr>
              <a:t>The PM Internship Scheme has been introduced to provide valuable work experience to young people in India. This initiative aims to bridge the gap between education and employment, helping students gain practical skills that are crucial for their future careers</a:t>
            </a:r>
            <a:r>
              <a:rPr lang="en-US" sz="2000" dirty="0">
                <a:solidFill>
                  <a:schemeClr val="tx1"/>
                </a:solidFill>
              </a:rPr>
              <a:t>.</a:t>
            </a:r>
            <a:endParaRPr lang="en-IN" sz="2000" dirty="0">
              <a:solidFill>
                <a:schemeClr val="tx1"/>
              </a:solidFill>
            </a:endParaRPr>
          </a:p>
        </p:txBody>
      </p:sp>
    </p:spTree>
    <p:extLst>
      <p:ext uri="{BB962C8B-B14F-4D97-AF65-F5344CB8AC3E}">
        <p14:creationId xmlns="" xmlns:p14="http://schemas.microsoft.com/office/powerpoint/2010/main" val="2752376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chemeClr val="tx1"/>
                </a:solidFill>
                <a:latin typeface="Cambria" pitchFamily="18" charset="0"/>
                <a:ea typeface="Cambria" pitchFamily="18" charset="0"/>
              </a:rPr>
              <a:t>Basic Details</a:t>
            </a:r>
          </a:p>
        </p:txBody>
      </p:sp>
      <p:sp>
        <p:nvSpPr>
          <p:cNvPr id="3" name="Content Placeholder 2"/>
          <p:cNvSpPr>
            <a:spLocks noGrp="1"/>
          </p:cNvSpPr>
          <p:nvPr>
            <p:ph idx="1"/>
          </p:nvPr>
        </p:nvSpPr>
        <p:spPr>
          <a:xfrm>
            <a:off x="457200" y="1935480"/>
            <a:ext cx="8229600" cy="4422478"/>
          </a:xfrm>
        </p:spPr>
        <p:txBody>
          <a:bodyPr/>
          <a:lstStyle/>
          <a:p>
            <a:r>
              <a:rPr lang="en-US" dirty="0"/>
              <a:t>Announced in Budget 2024-25.</a:t>
            </a:r>
          </a:p>
          <a:p>
            <a:r>
              <a:rPr lang="en-US" dirty="0"/>
              <a:t>Aims to provide internship opportunities to one crore youth in top 500 companies in five years.</a:t>
            </a:r>
          </a:p>
          <a:p>
            <a:r>
              <a:rPr lang="en-US" dirty="0"/>
              <a:t>Scheme began with a pilot project for the financial year </a:t>
            </a:r>
            <a:r>
              <a:rPr lang="en-US" b="1" dirty="0"/>
              <a:t>2024-25</a:t>
            </a:r>
            <a:r>
              <a:rPr lang="en-US" dirty="0"/>
              <a:t>, targeting </a:t>
            </a:r>
            <a:r>
              <a:rPr lang="en-US" b="1" dirty="0"/>
              <a:t>1.25 lakh </a:t>
            </a:r>
            <a:r>
              <a:rPr lang="en-US" dirty="0"/>
              <a:t>internships.</a:t>
            </a:r>
          </a:p>
          <a:p>
            <a:r>
              <a:rPr lang="en-US" dirty="0"/>
              <a:t>internships span </a:t>
            </a:r>
            <a:r>
              <a:rPr lang="en-US" b="1" dirty="0"/>
              <a:t>24 sectors</a:t>
            </a:r>
            <a:r>
              <a:rPr lang="en-US" dirty="0"/>
              <a:t>, including oil, gas, energy, travel, hospitality, automotive, banking, and financial services.</a:t>
            </a:r>
          </a:p>
          <a:p>
            <a:r>
              <a:rPr lang="en-US" dirty="0"/>
              <a:t>Internship Duration : 12 months.</a:t>
            </a:r>
          </a:p>
          <a:p>
            <a:endParaRPr lang="en-US" dirty="0"/>
          </a:p>
          <a:p>
            <a:pPr>
              <a:buNone/>
            </a:pPr>
            <a:endParaRPr lang="en-US" dirty="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chemeClr val="tx1"/>
                </a:solidFill>
                <a:latin typeface="Cambria" pitchFamily="18" charset="0"/>
                <a:ea typeface="Cambria" pitchFamily="18" charset="0"/>
              </a:rPr>
              <a:t>Salient Features</a:t>
            </a:r>
          </a:p>
        </p:txBody>
      </p:sp>
      <p:sp>
        <p:nvSpPr>
          <p:cNvPr id="3" name="Content Placeholder 2"/>
          <p:cNvSpPr>
            <a:spLocks noGrp="1"/>
          </p:cNvSpPr>
          <p:nvPr>
            <p:ph idx="1"/>
          </p:nvPr>
        </p:nvSpPr>
        <p:spPr>
          <a:xfrm>
            <a:off x="428596" y="1928802"/>
            <a:ext cx="8229600" cy="3214710"/>
          </a:xfrm>
        </p:spPr>
        <p:txBody>
          <a:bodyPr>
            <a:normAutofit fontScale="92500" lnSpcReduction="10000"/>
          </a:bodyPr>
          <a:lstStyle/>
          <a:p>
            <a:r>
              <a:rPr lang="en-US" dirty="0"/>
              <a:t>Internship Duration : </a:t>
            </a:r>
            <a:r>
              <a:rPr lang="en-US" dirty="0">
                <a:latin typeface="+mj-lt"/>
              </a:rPr>
              <a:t>12 </a:t>
            </a:r>
            <a:r>
              <a:rPr lang="en-US" dirty="0"/>
              <a:t>months.</a:t>
            </a:r>
          </a:p>
          <a:p>
            <a:r>
              <a:rPr lang="en-US" dirty="0"/>
              <a:t>At least half of the internship period must be spent in actual working environment , not in the classroom.</a:t>
            </a:r>
          </a:p>
          <a:p>
            <a:r>
              <a:rPr lang="en-US" b="1" dirty="0"/>
              <a:t>₹5,000</a:t>
            </a:r>
            <a:r>
              <a:rPr lang="en-US" dirty="0"/>
              <a:t> monthly stipend (500 from company and 4500 from Government.)</a:t>
            </a:r>
          </a:p>
          <a:p>
            <a:r>
              <a:rPr lang="en-US" dirty="0"/>
              <a:t>One-time payment of </a:t>
            </a:r>
            <a:r>
              <a:rPr lang="en-US" b="1" dirty="0"/>
              <a:t>₹6,000</a:t>
            </a:r>
          </a:p>
          <a:p>
            <a:r>
              <a:rPr lang="en-US" dirty="0"/>
              <a:t>Gain real-life </a:t>
            </a:r>
            <a:r>
              <a:rPr lang="en-US" b="1" dirty="0"/>
              <a:t>work experience </a:t>
            </a:r>
            <a:r>
              <a:rPr lang="en-US" dirty="0"/>
              <a:t/>
            </a:r>
            <a:br>
              <a:rPr lang="en-US" dirty="0"/>
            </a:br>
            <a:endParaRPr lang="en-US"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200" b="1" dirty="0">
                <a:solidFill>
                  <a:schemeClr val="tx1"/>
                </a:solidFill>
                <a:latin typeface="Cambria" pitchFamily="18" charset="0"/>
                <a:ea typeface="Cambria" pitchFamily="18" charset="0"/>
              </a:rPr>
              <a:t>Eligibility criteria for candidates</a:t>
            </a:r>
          </a:p>
        </p:txBody>
      </p:sp>
      <p:sp>
        <p:nvSpPr>
          <p:cNvPr id="4" name="Content Placeholder 3"/>
          <p:cNvSpPr>
            <a:spLocks noGrp="1"/>
          </p:cNvSpPr>
          <p:nvPr>
            <p:ph idx="1"/>
          </p:nvPr>
        </p:nvSpPr>
        <p:spPr/>
        <p:txBody>
          <a:bodyPr/>
          <a:lstStyle/>
          <a:p>
            <a:r>
              <a:rPr lang="en-US" dirty="0"/>
              <a:t>Age : 21 to 24 years.</a:t>
            </a:r>
          </a:p>
          <a:p>
            <a:r>
              <a:rPr lang="en-US" dirty="0"/>
              <a:t>Educational Qualification : </a:t>
            </a:r>
            <a:r>
              <a:rPr lang="en-US" dirty="0">
                <a:latin typeface="+mj-lt"/>
              </a:rPr>
              <a:t>10</a:t>
            </a:r>
            <a:r>
              <a:rPr lang="en-US" dirty="0"/>
              <a:t>th , </a:t>
            </a:r>
            <a:r>
              <a:rPr lang="en-US" dirty="0">
                <a:latin typeface="+mj-lt"/>
              </a:rPr>
              <a:t>12</a:t>
            </a:r>
            <a:r>
              <a:rPr lang="en-US" baseline="30000" dirty="0"/>
              <a:t>th</a:t>
            </a:r>
            <a:r>
              <a:rPr lang="en-US" dirty="0"/>
              <a:t>, ITI, Diploma, Graduation. </a:t>
            </a:r>
          </a:p>
          <a:p>
            <a:endParaRPr lang="en-US" dirty="0"/>
          </a:p>
          <a:p>
            <a:endParaRPr lang="en-US" dirty="0"/>
          </a:p>
        </p:txBody>
      </p:sp>
    </p:spTree>
    <p:extLst>
      <p:ext uri="{BB962C8B-B14F-4D97-AF65-F5344CB8AC3E}">
        <p14:creationId xmlns="" xmlns:p14="http://schemas.microsoft.com/office/powerpoint/2010/main" val="2997783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76"/>
            <a:ext cx="8229600" cy="1347046"/>
          </a:xfrm>
        </p:spPr>
        <p:txBody>
          <a:bodyPr>
            <a:normAutofit/>
          </a:bodyPr>
          <a:lstStyle/>
          <a:p>
            <a:pPr algn="ctr"/>
            <a:r>
              <a:rPr lang="en-US" sz="3200" b="1" dirty="0">
                <a:solidFill>
                  <a:schemeClr val="tx1"/>
                </a:solidFill>
                <a:latin typeface="Cambria" pitchFamily="18" charset="0"/>
                <a:ea typeface="Cambria" pitchFamily="18" charset="0"/>
              </a:rPr>
              <a:t>Ineligibility criteria</a:t>
            </a:r>
            <a:endParaRPr lang="en-US" sz="3200" dirty="0"/>
          </a:p>
        </p:txBody>
      </p:sp>
      <p:sp>
        <p:nvSpPr>
          <p:cNvPr id="3" name="Content Placeholder 2"/>
          <p:cNvSpPr>
            <a:spLocks noGrp="1"/>
          </p:cNvSpPr>
          <p:nvPr>
            <p:ph idx="1"/>
          </p:nvPr>
        </p:nvSpPr>
        <p:spPr>
          <a:xfrm>
            <a:off x="500034" y="1285860"/>
            <a:ext cx="8229600" cy="5429288"/>
          </a:xfrm>
        </p:spPr>
        <p:txBody>
          <a:bodyPr>
            <a:normAutofit lnSpcReduction="10000"/>
          </a:bodyPr>
          <a:lstStyle/>
          <a:p>
            <a:r>
              <a:rPr lang="en-US" dirty="0"/>
              <a:t>Graduates from IITs,IIMs,National Law Universities, IISER, NIDs and IIITs.</a:t>
            </a:r>
          </a:p>
          <a:p>
            <a:r>
              <a:rPr lang="en-US" dirty="0"/>
              <a:t>Those having qualifications such as CA, CMA, CS, MBBS, BDS, MBA, any master’s or higher degree.</a:t>
            </a:r>
          </a:p>
          <a:p>
            <a:r>
              <a:rPr lang="en-US" dirty="0"/>
              <a:t>Those undergoing any skill, apprenticeship, internship or student training programme under central or state Govt. scheme.</a:t>
            </a:r>
          </a:p>
          <a:p>
            <a:r>
              <a:rPr lang="en-US" dirty="0"/>
              <a:t>Those who have completed apprenticeship training under NAPS or NATS at any point.</a:t>
            </a:r>
          </a:p>
          <a:p>
            <a:r>
              <a:rPr lang="en-US" dirty="0"/>
              <a:t>Income of any of the family member exceeds Rs. 8 Lakh for financial year 2023-24.</a:t>
            </a:r>
          </a:p>
          <a:p>
            <a:r>
              <a:rPr lang="en-US" dirty="0"/>
              <a:t>If any member of the family is a permanent / regular govt. employee.</a:t>
            </a:r>
          </a:p>
          <a:p>
            <a:pPr>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53210"/>
          </a:xfrm>
        </p:spPr>
        <p:txBody>
          <a:bodyPr>
            <a:normAutofit/>
          </a:bodyPr>
          <a:lstStyle/>
          <a:p>
            <a:pPr algn="ctr"/>
            <a:r>
              <a:rPr lang="en-US" sz="3200" b="1" dirty="0">
                <a:solidFill>
                  <a:schemeClr val="tx1"/>
                </a:solidFill>
                <a:latin typeface="Cambria" pitchFamily="18" charset="0"/>
                <a:ea typeface="Cambria" pitchFamily="18" charset="0"/>
              </a:rPr>
              <a:t>Partner Companies</a:t>
            </a:r>
          </a:p>
        </p:txBody>
      </p:sp>
      <p:sp>
        <p:nvSpPr>
          <p:cNvPr id="3" name="Content Placeholder 2"/>
          <p:cNvSpPr>
            <a:spLocks noGrp="1"/>
          </p:cNvSpPr>
          <p:nvPr>
            <p:ph idx="1"/>
          </p:nvPr>
        </p:nvSpPr>
        <p:spPr>
          <a:xfrm>
            <a:off x="457200" y="1357298"/>
            <a:ext cx="8229600" cy="4967302"/>
          </a:xfrm>
        </p:spPr>
        <p:txBody>
          <a:bodyPr/>
          <a:lstStyle/>
          <a:p>
            <a:r>
              <a:rPr lang="en-US" dirty="0"/>
              <a:t>Reliance Industries Limited.</a:t>
            </a:r>
          </a:p>
          <a:p>
            <a:r>
              <a:rPr lang="en-US" dirty="0"/>
              <a:t>Tata Consultancy Services Limited.</a:t>
            </a:r>
          </a:p>
          <a:p>
            <a:r>
              <a:rPr lang="en-US" dirty="0"/>
              <a:t>HDFC Bank Limited.</a:t>
            </a:r>
          </a:p>
          <a:p>
            <a:r>
              <a:rPr lang="en-US" dirty="0"/>
              <a:t>Oil and Natural Gas Corporation Limited.</a:t>
            </a:r>
          </a:p>
          <a:p>
            <a:r>
              <a:rPr lang="en-US" dirty="0"/>
              <a:t>NTPC Limited.</a:t>
            </a:r>
          </a:p>
          <a:p>
            <a:r>
              <a:rPr lang="en-US" dirty="0"/>
              <a:t>Infosys Limited.</a:t>
            </a:r>
          </a:p>
          <a:p>
            <a:r>
              <a:rPr lang="en-US" dirty="0"/>
              <a:t>Tata Steel Limited.</a:t>
            </a:r>
          </a:p>
          <a:p>
            <a:r>
              <a:rPr lang="en-US" dirty="0"/>
              <a:t>ITC Limited.</a:t>
            </a:r>
          </a:p>
          <a:p>
            <a:r>
              <a:rPr lang="en-US" dirty="0"/>
              <a:t>Indian Oil Corporation Limited.</a:t>
            </a:r>
          </a:p>
          <a:p>
            <a:r>
              <a:rPr lang="en-US" dirty="0"/>
              <a:t>Wipro Limited etc.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81772"/>
          </a:xfrm>
        </p:spPr>
        <p:txBody>
          <a:bodyPr>
            <a:noAutofit/>
          </a:bodyPr>
          <a:lstStyle/>
          <a:p>
            <a:pPr algn="ctr"/>
            <a:r>
              <a:rPr lang="en-US" sz="3200" b="1" dirty="0">
                <a:solidFill>
                  <a:schemeClr val="tx1"/>
                </a:solidFill>
                <a:latin typeface="Cambria" pitchFamily="18" charset="0"/>
                <a:ea typeface="Cambria" pitchFamily="18" charset="0"/>
              </a:rPr>
              <a:t>Internship Opportunities by Education Level</a:t>
            </a:r>
          </a:p>
        </p:txBody>
      </p:sp>
      <p:graphicFrame>
        <p:nvGraphicFramePr>
          <p:cNvPr id="4" name="Content Placeholder 3"/>
          <p:cNvGraphicFramePr>
            <a:graphicFrameLocks noGrp="1"/>
          </p:cNvGraphicFramePr>
          <p:nvPr>
            <p:ph idx="1"/>
          </p:nvPr>
        </p:nvGraphicFramePr>
        <p:xfrm>
          <a:off x="457200" y="1357309"/>
          <a:ext cx="8329641" cy="4917304"/>
        </p:xfrm>
        <a:graphic>
          <a:graphicData uri="http://schemas.openxmlformats.org/drawingml/2006/table">
            <a:tbl>
              <a:tblPr firstRow="1" bandRow="1">
                <a:tableStyleId>{5C22544A-7EE6-4342-B048-85BDC9FD1C3A}</a:tableStyleId>
              </a:tblPr>
              <a:tblGrid>
                <a:gridCol w="651713">
                  <a:extLst>
                    <a:ext uri="{9D8B030D-6E8A-4147-A177-3AD203B41FA5}">
                      <a16:colId xmlns="" xmlns:a16="http://schemas.microsoft.com/office/drawing/2014/main" val="20000"/>
                    </a:ext>
                  </a:extLst>
                </a:gridCol>
                <a:gridCol w="1428452">
                  <a:extLst>
                    <a:ext uri="{9D8B030D-6E8A-4147-A177-3AD203B41FA5}">
                      <a16:colId xmlns="" xmlns:a16="http://schemas.microsoft.com/office/drawing/2014/main" val="20001"/>
                    </a:ext>
                  </a:extLst>
                </a:gridCol>
                <a:gridCol w="3124738">
                  <a:extLst>
                    <a:ext uri="{9D8B030D-6E8A-4147-A177-3AD203B41FA5}">
                      <a16:colId xmlns="" xmlns:a16="http://schemas.microsoft.com/office/drawing/2014/main" val="20002"/>
                    </a:ext>
                  </a:extLst>
                </a:gridCol>
                <a:gridCol w="3124738">
                  <a:extLst>
                    <a:ext uri="{9D8B030D-6E8A-4147-A177-3AD203B41FA5}">
                      <a16:colId xmlns="" xmlns:a16="http://schemas.microsoft.com/office/drawing/2014/main" val="20003"/>
                    </a:ext>
                  </a:extLst>
                </a:gridCol>
              </a:tblGrid>
              <a:tr h="702472">
                <a:tc>
                  <a:txBody>
                    <a:bodyPr/>
                    <a:lstStyle/>
                    <a:p>
                      <a:r>
                        <a:rPr lang="en-US" dirty="0"/>
                        <a:t>Sr. No.</a:t>
                      </a:r>
                    </a:p>
                  </a:txBody>
                  <a:tcPr/>
                </a:tc>
                <a:tc>
                  <a:txBody>
                    <a:bodyPr/>
                    <a:lstStyle/>
                    <a:p>
                      <a:r>
                        <a:rPr lang="en-US" dirty="0"/>
                        <a:t>Education Level </a:t>
                      </a:r>
                    </a:p>
                  </a:txBody>
                  <a:tcPr/>
                </a:tc>
                <a:tc>
                  <a:txBody>
                    <a:bodyPr/>
                    <a:lstStyle/>
                    <a:p>
                      <a:r>
                        <a:rPr lang="en-US" dirty="0"/>
                        <a:t>No. of Opportunities in Country</a:t>
                      </a:r>
                    </a:p>
                  </a:txBody>
                  <a:tcPr/>
                </a:tc>
                <a:tc>
                  <a:txBody>
                    <a:bodyPr/>
                    <a:lstStyle/>
                    <a:p>
                      <a:r>
                        <a:rPr lang="en-US" dirty="0"/>
                        <a:t>No. of Opportunities in Himachal Pradesh</a:t>
                      </a:r>
                    </a:p>
                  </a:txBody>
                  <a:tcPr/>
                </a:tc>
                <a:extLst>
                  <a:ext uri="{0D108BD9-81ED-4DB2-BD59-A6C34878D82A}">
                    <a16:rowId xmlns="" xmlns:a16="http://schemas.microsoft.com/office/drawing/2014/main" val="10000"/>
                  </a:ext>
                </a:extLst>
              </a:tr>
              <a:tr h="702472">
                <a:tc>
                  <a:txBody>
                    <a:bodyPr/>
                    <a:lstStyle/>
                    <a:p>
                      <a:r>
                        <a:rPr lang="en-US" dirty="0">
                          <a:latin typeface="+mj-lt"/>
                        </a:rPr>
                        <a:t>1</a:t>
                      </a:r>
                    </a:p>
                  </a:txBody>
                  <a:tcPr/>
                </a:tc>
                <a:tc>
                  <a:txBody>
                    <a:bodyPr/>
                    <a:lstStyle/>
                    <a:p>
                      <a:r>
                        <a:rPr lang="en-US" dirty="0">
                          <a:latin typeface="+mj-lt"/>
                        </a:rPr>
                        <a:t>10</a:t>
                      </a:r>
                      <a:r>
                        <a:rPr lang="en-US" baseline="30000" dirty="0"/>
                        <a:t>th</a:t>
                      </a:r>
                      <a:r>
                        <a:rPr lang="en-US" dirty="0"/>
                        <a:t> </a:t>
                      </a:r>
                    </a:p>
                  </a:txBody>
                  <a:tcPr/>
                </a:tc>
                <a:tc>
                  <a:txBody>
                    <a:bodyPr/>
                    <a:lstStyle/>
                    <a:p>
                      <a:r>
                        <a:rPr lang="en-US" dirty="0">
                          <a:latin typeface="+mj-lt"/>
                        </a:rPr>
                        <a:t>31,500</a:t>
                      </a:r>
                    </a:p>
                  </a:txBody>
                  <a:tcPr/>
                </a:tc>
                <a:tc>
                  <a:txBody>
                    <a:bodyPr/>
                    <a:lstStyle/>
                    <a:p>
                      <a:r>
                        <a:rPr lang="en-US" dirty="0">
                          <a:latin typeface="+mj-lt"/>
                        </a:rPr>
                        <a:t>158</a:t>
                      </a:r>
                    </a:p>
                  </a:txBody>
                  <a:tcPr/>
                </a:tc>
                <a:extLst>
                  <a:ext uri="{0D108BD9-81ED-4DB2-BD59-A6C34878D82A}">
                    <a16:rowId xmlns="" xmlns:a16="http://schemas.microsoft.com/office/drawing/2014/main" val="10001"/>
                  </a:ext>
                </a:extLst>
              </a:tr>
              <a:tr h="702472">
                <a:tc>
                  <a:txBody>
                    <a:bodyPr/>
                    <a:lstStyle/>
                    <a:p>
                      <a:r>
                        <a:rPr lang="en-US" dirty="0">
                          <a:latin typeface="+mj-lt"/>
                        </a:rPr>
                        <a:t>2</a:t>
                      </a:r>
                    </a:p>
                  </a:txBody>
                  <a:tcPr/>
                </a:tc>
                <a:tc>
                  <a:txBody>
                    <a:bodyPr/>
                    <a:lstStyle/>
                    <a:p>
                      <a:r>
                        <a:rPr lang="en-US" dirty="0">
                          <a:latin typeface="+mj-lt"/>
                        </a:rPr>
                        <a:t>12</a:t>
                      </a:r>
                      <a:r>
                        <a:rPr lang="en-US" baseline="30000" dirty="0"/>
                        <a:t>th</a:t>
                      </a:r>
                      <a:r>
                        <a:rPr lang="en-US" dirty="0"/>
                        <a:t> </a:t>
                      </a:r>
                    </a:p>
                  </a:txBody>
                  <a:tcPr/>
                </a:tc>
                <a:tc>
                  <a:txBody>
                    <a:bodyPr/>
                    <a:lstStyle/>
                    <a:p>
                      <a:r>
                        <a:rPr lang="en-US">
                          <a:latin typeface="+mj-lt"/>
                        </a:rPr>
                        <a:t>8,826</a:t>
                      </a:r>
                      <a:endParaRPr lang="en-US" dirty="0">
                        <a:latin typeface="+mj-lt"/>
                      </a:endParaRPr>
                    </a:p>
                  </a:txBody>
                  <a:tcPr/>
                </a:tc>
                <a:tc>
                  <a:txBody>
                    <a:bodyPr/>
                    <a:lstStyle/>
                    <a:p>
                      <a:r>
                        <a:rPr lang="en-US" dirty="0">
                          <a:latin typeface="+mj-lt"/>
                        </a:rPr>
                        <a:t>40</a:t>
                      </a:r>
                    </a:p>
                  </a:txBody>
                  <a:tcPr/>
                </a:tc>
                <a:extLst>
                  <a:ext uri="{0D108BD9-81ED-4DB2-BD59-A6C34878D82A}">
                    <a16:rowId xmlns="" xmlns:a16="http://schemas.microsoft.com/office/drawing/2014/main" val="10002"/>
                  </a:ext>
                </a:extLst>
              </a:tr>
              <a:tr h="702472">
                <a:tc>
                  <a:txBody>
                    <a:bodyPr/>
                    <a:lstStyle/>
                    <a:p>
                      <a:r>
                        <a:rPr lang="en-US" dirty="0">
                          <a:latin typeface="+mj-lt"/>
                        </a:rPr>
                        <a:t>3</a:t>
                      </a:r>
                    </a:p>
                  </a:txBody>
                  <a:tcPr/>
                </a:tc>
                <a:tc>
                  <a:txBody>
                    <a:bodyPr/>
                    <a:lstStyle/>
                    <a:p>
                      <a:r>
                        <a:rPr lang="en-US" dirty="0"/>
                        <a:t>ITI</a:t>
                      </a:r>
                    </a:p>
                  </a:txBody>
                  <a:tcPr/>
                </a:tc>
                <a:tc>
                  <a:txBody>
                    <a:bodyPr/>
                    <a:lstStyle/>
                    <a:p>
                      <a:r>
                        <a:rPr lang="en-US" dirty="0">
                          <a:latin typeface="+mj-lt"/>
                        </a:rPr>
                        <a:t>30,448</a:t>
                      </a:r>
                    </a:p>
                  </a:txBody>
                  <a:tcPr/>
                </a:tc>
                <a:tc>
                  <a:txBody>
                    <a:bodyPr/>
                    <a:lstStyle/>
                    <a:p>
                      <a:r>
                        <a:rPr lang="en-US" dirty="0">
                          <a:latin typeface="+mj-lt"/>
                        </a:rPr>
                        <a:t>621</a:t>
                      </a:r>
                    </a:p>
                  </a:txBody>
                  <a:tcPr/>
                </a:tc>
                <a:extLst>
                  <a:ext uri="{0D108BD9-81ED-4DB2-BD59-A6C34878D82A}">
                    <a16:rowId xmlns="" xmlns:a16="http://schemas.microsoft.com/office/drawing/2014/main" val="10003"/>
                  </a:ext>
                </a:extLst>
              </a:tr>
              <a:tr h="702472">
                <a:tc>
                  <a:txBody>
                    <a:bodyPr/>
                    <a:lstStyle/>
                    <a:p>
                      <a:r>
                        <a:rPr lang="en-US" dirty="0">
                          <a:latin typeface="+mj-lt"/>
                        </a:rPr>
                        <a:t>4</a:t>
                      </a:r>
                    </a:p>
                  </a:txBody>
                  <a:tcPr/>
                </a:tc>
                <a:tc>
                  <a:txBody>
                    <a:bodyPr/>
                    <a:lstStyle/>
                    <a:p>
                      <a:r>
                        <a:rPr lang="en-US" dirty="0"/>
                        <a:t>Diploma</a:t>
                      </a:r>
                    </a:p>
                  </a:txBody>
                  <a:tcPr/>
                </a:tc>
                <a:tc>
                  <a:txBody>
                    <a:bodyPr/>
                    <a:lstStyle/>
                    <a:p>
                      <a:r>
                        <a:rPr lang="en-US" dirty="0">
                          <a:latin typeface="+mj-lt"/>
                        </a:rPr>
                        <a:t>21,222</a:t>
                      </a:r>
                    </a:p>
                  </a:txBody>
                  <a:tcPr/>
                </a:tc>
                <a:tc>
                  <a:txBody>
                    <a:bodyPr/>
                    <a:lstStyle/>
                    <a:p>
                      <a:r>
                        <a:rPr lang="en-US" dirty="0">
                          <a:latin typeface="+mj-lt"/>
                        </a:rPr>
                        <a:t>155</a:t>
                      </a:r>
                    </a:p>
                  </a:txBody>
                  <a:tcPr/>
                </a:tc>
                <a:extLst>
                  <a:ext uri="{0D108BD9-81ED-4DB2-BD59-A6C34878D82A}">
                    <a16:rowId xmlns="" xmlns:a16="http://schemas.microsoft.com/office/drawing/2014/main" val="10004"/>
                  </a:ext>
                </a:extLst>
              </a:tr>
              <a:tr h="702472">
                <a:tc>
                  <a:txBody>
                    <a:bodyPr/>
                    <a:lstStyle/>
                    <a:p>
                      <a:r>
                        <a:rPr lang="en-US" dirty="0">
                          <a:latin typeface="+mj-lt"/>
                        </a:rPr>
                        <a:t>5</a:t>
                      </a:r>
                    </a:p>
                  </a:txBody>
                  <a:tcPr/>
                </a:tc>
                <a:tc>
                  <a:txBody>
                    <a:bodyPr/>
                    <a:lstStyle/>
                    <a:p>
                      <a:r>
                        <a:rPr lang="en-US" dirty="0"/>
                        <a:t>Graduate</a:t>
                      </a:r>
                    </a:p>
                  </a:txBody>
                  <a:tcPr/>
                </a:tc>
                <a:tc>
                  <a:txBody>
                    <a:bodyPr/>
                    <a:lstStyle/>
                    <a:p>
                      <a:r>
                        <a:rPr lang="en-US" dirty="0">
                          <a:latin typeface="+mj-lt"/>
                        </a:rPr>
                        <a:t>35,063</a:t>
                      </a:r>
                    </a:p>
                  </a:txBody>
                  <a:tcPr/>
                </a:tc>
                <a:tc>
                  <a:txBody>
                    <a:bodyPr/>
                    <a:lstStyle/>
                    <a:p>
                      <a:r>
                        <a:rPr lang="en-US" dirty="0">
                          <a:latin typeface="+mj-lt"/>
                        </a:rPr>
                        <a:t>249</a:t>
                      </a:r>
                    </a:p>
                  </a:txBody>
                  <a:tcPr/>
                </a:tc>
                <a:extLst>
                  <a:ext uri="{0D108BD9-81ED-4DB2-BD59-A6C34878D82A}">
                    <a16:rowId xmlns="" xmlns:a16="http://schemas.microsoft.com/office/drawing/2014/main" val="10005"/>
                  </a:ext>
                </a:extLst>
              </a:tr>
              <a:tr h="702472">
                <a:tc gridSpan="2">
                  <a:txBody>
                    <a:bodyPr/>
                    <a:lstStyle/>
                    <a:p>
                      <a:r>
                        <a:rPr lang="en-US" dirty="0">
                          <a:latin typeface="+mj-lt"/>
                        </a:rPr>
                        <a:t>         Total</a:t>
                      </a:r>
                    </a:p>
                  </a:txBody>
                  <a:tcPr/>
                </a:tc>
                <a:tc hMerge="1">
                  <a:txBody>
                    <a:bodyPr/>
                    <a:lstStyle/>
                    <a:p>
                      <a:endParaRPr lang="en-US" dirty="0"/>
                    </a:p>
                  </a:txBody>
                  <a:tcPr/>
                </a:tc>
                <a:tc>
                  <a:txBody>
                    <a:bodyPr/>
                    <a:lstStyle/>
                    <a:p>
                      <a:r>
                        <a:rPr lang="en-US" dirty="0">
                          <a:latin typeface="+mj-lt"/>
                        </a:rPr>
                        <a:t>1,27,059</a:t>
                      </a:r>
                    </a:p>
                  </a:txBody>
                  <a:tcPr/>
                </a:tc>
                <a:tc>
                  <a:txBody>
                    <a:bodyPr/>
                    <a:lstStyle/>
                    <a:p>
                      <a:r>
                        <a:rPr lang="en-US">
                          <a:latin typeface="+mj-lt"/>
                        </a:rPr>
                        <a:t>1,223</a:t>
                      </a:r>
                      <a:endParaRPr lang="en-US" dirty="0">
                        <a:latin typeface="+mj-lt"/>
                      </a:endParaRPr>
                    </a:p>
                  </a:txBody>
                  <a:tcPr/>
                </a:tc>
                <a:extLst>
                  <a:ext uri="{0D108BD9-81ED-4DB2-BD59-A6C34878D82A}">
                    <a16:rowId xmlns="" xmlns:a16="http://schemas.microsoft.com/office/drawing/2014/main" val="10006"/>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3147633747"/>
              </p:ext>
            </p:extLst>
          </p:nvPr>
        </p:nvGraphicFramePr>
        <p:xfrm>
          <a:off x="302971" y="1364318"/>
          <a:ext cx="8698186" cy="4993640"/>
        </p:xfrm>
        <a:graphic>
          <a:graphicData uri="http://schemas.openxmlformats.org/drawingml/2006/table">
            <a:tbl>
              <a:tblPr firstRow="1" bandRow="1">
                <a:tableStyleId>{5C22544A-7EE6-4342-B048-85BDC9FD1C3A}</a:tableStyleId>
              </a:tblPr>
              <a:tblGrid>
                <a:gridCol w="615023">
                  <a:extLst>
                    <a:ext uri="{9D8B030D-6E8A-4147-A177-3AD203B41FA5}">
                      <a16:colId xmlns="" xmlns:a16="http://schemas.microsoft.com/office/drawing/2014/main" val="20000"/>
                    </a:ext>
                  </a:extLst>
                </a:gridCol>
                <a:gridCol w="2460093">
                  <a:extLst>
                    <a:ext uri="{9D8B030D-6E8A-4147-A177-3AD203B41FA5}">
                      <a16:colId xmlns="" xmlns:a16="http://schemas.microsoft.com/office/drawing/2014/main" val="20001"/>
                    </a:ext>
                  </a:extLst>
                </a:gridCol>
                <a:gridCol w="878604">
                  <a:extLst>
                    <a:ext uri="{9D8B030D-6E8A-4147-A177-3AD203B41FA5}">
                      <a16:colId xmlns="" xmlns:a16="http://schemas.microsoft.com/office/drawing/2014/main" val="20002"/>
                    </a:ext>
                  </a:extLst>
                </a:gridCol>
                <a:gridCol w="966466">
                  <a:extLst>
                    <a:ext uri="{9D8B030D-6E8A-4147-A177-3AD203B41FA5}">
                      <a16:colId xmlns="" xmlns:a16="http://schemas.microsoft.com/office/drawing/2014/main" val="20003"/>
                    </a:ext>
                  </a:extLst>
                </a:gridCol>
                <a:gridCol w="1054326">
                  <a:extLst>
                    <a:ext uri="{9D8B030D-6E8A-4147-A177-3AD203B41FA5}">
                      <a16:colId xmlns="" xmlns:a16="http://schemas.microsoft.com/office/drawing/2014/main" val="20004"/>
                    </a:ext>
                  </a:extLst>
                </a:gridCol>
                <a:gridCol w="1317907">
                  <a:extLst>
                    <a:ext uri="{9D8B030D-6E8A-4147-A177-3AD203B41FA5}">
                      <a16:colId xmlns="" xmlns:a16="http://schemas.microsoft.com/office/drawing/2014/main" val="20005"/>
                    </a:ext>
                  </a:extLst>
                </a:gridCol>
                <a:gridCol w="1405767">
                  <a:extLst>
                    <a:ext uri="{9D8B030D-6E8A-4147-A177-3AD203B41FA5}">
                      <a16:colId xmlns="" xmlns:a16="http://schemas.microsoft.com/office/drawing/2014/main" val="20006"/>
                    </a:ext>
                  </a:extLst>
                </a:gridCol>
              </a:tblGrid>
              <a:tr h="370840">
                <a:tc>
                  <a:txBody>
                    <a:bodyPr/>
                    <a:lstStyle/>
                    <a:p>
                      <a:r>
                        <a:rPr lang="en-IN" sz="1400" dirty="0"/>
                        <a:t>Sr. No</a:t>
                      </a:r>
                    </a:p>
                  </a:txBody>
                  <a:tcPr/>
                </a:tc>
                <a:tc>
                  <a:txBody>
                    <a:bodyPr/>
                    <a:lstStyle/>
                    <a:p>
                      <a:r>
                        <a:rPr lang="en-IN" sz="1400" dirty="0"/>
                        <a:t>District Name </a:t>
                      </a:r>
                    </a:p>
                  </a:txBody>
                  <a:tcPr/>
                </a:tc>
                <a:tc>
                  <a:txBody>
                    <a:bodyPr/>
                    <a:lstStyle/>
                    <a:p>
                      <a:r>
                        <a:rPr lang="en-IN" sz="1400" dirty="0"/>
                        <a:t>10th</a:t>
                      </a:r>
                    </a:p>
                  </a:txBody>
                  <a:tcPr/>
                </a:tc>
                <a:tc>
                  <a:txBody>
                    <a:bodyPr/>
                    <a:lstStyle/>
                    <a:p>
                      <a:r>
                        <a:rPr lang="en-IN" sz="1400" dirty="0"/>
                        <a:t>12th</a:t>
                      </a:r>
                    </a:p>
                  </a:txBody>
                  <a:tcPr/>
                </a:tc>
                <a:tc>
                  <a:txBody>
                    <a:bodyPr/>
                    <a:lstStyle/>
                    <a:p>
                      <a:r>
                        <a:rPr lang="en-IN" sz="1400" dirty="0"/>
                        <a:t>ITI</a:t>
                      </a:r>
                    </a:p>
                  </a:txBody>
                  <a:tcPr/>
                </a:tc>
                <a:tc>
                  <a:txBody>
                    <a:bodyPr/>
                    <a:lstStyle/>
                    <a:p>
                      <a:r>
                        <a:rPr lang="en-IN" sz="1400" dirty="0"/>
                        <a:t>Diploma</a:t>
                      </a:r>
                    </a:p>
                  </a:txBody>
                  <a:tcPr/>
                </a:tc>
                <a:tc>
                  <a:txBody>
                    <a:bodyPr/>
                    <a:lstStyle/>
                    <a:p>
                      <a:r>
                        <a:rPr lang="en-IN" sz="1400" dirty="0"/>
                        <a:t>Graduation</a:t>
                      </a:r>
                    </a:p>
                  </a:txBody>
                  <a:tcPr/>
                </a:tc>
                <a:extLst>
                  <a:ext uri="{0D108BD9-81ED-4DB2-BD59-A6C34878D82A}">
                    <a16:rowId xmlns="" xmlns:a16="http://schemas.microsoft.com/office/drawing/2014/main" val="10000"/>
                  </a:ext>
                </a:extLst>
              </a:tr>
              <a:tr h="370840">
                <a:tc>
                  <a:txBody>
                    <a:bodyPr/>
                    <a:lstStyle/>
                    <a:p>
                      <a:pPr algn="ctr"/>
                      <a:r>
                        <a:rPr lang="en-IN" dirty="0">
                          <a:latin typeface="Cambria" pitchFamily="18" charset="0"/>
                          <a:ea typeface="Cambria" pitchFamily="18" charset="0"/>
                        </a:rPr>
                        <a:t>1</a:t>
                      </a:r>
                    </a:p>
                  </a:txBody>
                  <a:tcPr/>
                </a:tc>
                <a:tc>
                  <a:txBody>
                    <a:bodyPr/>
                    <a:lstStyle/>
                    <a:p>
                      <a:r>
                        <a:rPr lang="en-IN" sz="2000" dirty="0" err="1">
                          <a:latin typeface="Cambria" pitchFamily="18" charset="0"/>
                          <a:ea typeface="Cambria" pitchFamily="18" charset="0"/>
                        </a:rPr>
                        <a:t>Bilaspur</a:t>
                      </a:r>
                      <a:endParaRPr lang="en-IN" sz="2000" dirty="0">
                        <a:latin typeface="Cambria" pitchFamily="18" charset="0"/>
                        <a:ea typeface="Cambria" pitchFamily="18" charset="0"/>
                      </a:endParaRPr>
                    </a:p>
                  </a:txBody>
                  <a:tcPr/>
                </a:tc>
                <a:tc>
                  <a:txBody>
                    <a:bodyPr/>
                    <a:lstStyle/>
                    <a:p>
                      <a:pPr algn="ctr"/>
                      <a:r>
                        <a:rPr lang="en-IN" dirty="0">
                          <a:latin typeface="Cambria" pitchFamily="18" charset="0"/>
                          <a:ea typeface="Cambria" pitchFamily="18" charset="0"/>
                        </a:rPr>
                        <a:t>10</a:t>
                      </a:r>
                    </a:p>
                  </a:txBody>
                  <a:tcPr/>
                </a:tc>
                <a:tc>
                  <a:txBody>
                    <a:bodyPr/>
                    <a:lstStyle/>
                    <a:p>
                      <a:pPr algn="ctr"/>
                      <a:r>
                        <a:rPr lang="en-IN" dirty="0">
                          <a:latin typeface="Cambria" pitchFamily="18" charset="0"/>
                          <a:ea typeface="Cambria" pitchFamily="18" charset="0"/>
                        </a:rPr>
                        <a:t>0</a:t>
                      </a:r>
                    </a:p>
                  </a:txBody>
                  <a:tcPr/>
                </a:tc>
                <a:tc>
                  <a:txBody>
                    <a:bodyPr/>
                    <a:lstStyle/>
                    <a:p>
                      <a:pPr algn="ctr"/>
                      <a:r>
                        <a:rPr lang="en-IN" dirty="0">
                          <a:latin typeface="Cambria" pitchFamily="18" charset="0"/>
                          <a:ea typeface="Cambria" pitchFamily="18" charset="0"/>
                        </a:rPr>
                        <a:t>79</a:t>
                      </a:r>
                    </a:p>
                  </a:txBody>
                  <a:tcPr/>
                </a:tc>
                <a:tc>
                  <a:txBody>
                    <a:bodyPr/>
                    <a:lstStyle/>
                    <a:p>
                      <a:pPr algn="ctr"/>
                      <a:r>
                        <a:rPr lang="en-IN" dirty="0">
                          <a:latin typeface="Cambria" pitchFamily="18" charset="0"/>
                          <a:ea typeface="Cambria" pitchFamily="18" charset="0"/>
                        </a:rPr>
                        <a:t>20</a:t>
                      </a:r>
                    </a:p>
                  </a:txBody>
                  <a:tcPr/>
                </a:tc>
                <a:tc>
                  <a:txBody>
                    <a:bodyPr/>
                    <a:lstStyle/>
                    <a:p>
                      <a:pPr algn="ctr"/>
                      <a:r>
                        <a:rPr lang="en-IN" dirty="0">
                          <a:latin typeface="Cambria" pitchFamily="18" charset="0"/>
                          <a:ea typeface="Cambria" pitchFamily="18" charset="0"/>
                        </a:rPr>
                        <a:t>5</a:t>
                      </a:r>
                    </a:p>
                  </a:txBody>
                  <a:tcPr/>
                </a:tc>
                <a:extLst>
                  <a:ext uri="{0D108BD9-81ED-4DB2-BD59-A6C34878D82A}">
                    <a16:rowId xmlns="" xmlns:a16="http://schemas.microsoft.com/office/drawing/2014/main" val="10001"/>
                  </a:ext>
                </a:extLst>
              </a:tr>
              <a:tr h="370840">
                <a:tc>
                  <a:txBody>
                    <a:bodyPr/>
                    <a:lstStyle/>
                    <a:p>
                      <a:pPr algn="ctr"/>
                      <a:r>
                        <a:rPr lang="en-IN" dirty="0">
                          <a:latin typeface="Cambria" pitchFamily="18" charset="0"/>
                          <a:ea typeface="Cambria" pitchFamily="18" charset="0"/>
                        </a:rPr>
                        <a:t>2</a:t>
                      </a:r>
                    </a:p>
                  </a:txBody>
                  <a:tcPr/>
                </a:tc>
                <a:tc>
                  <a:txBody>
                    <a:bodyPr/>
                    <a:lstStyle/>
                    <a:p>
                      <a:r>
                        <a:rPr lang="en-IN" dirty="0" err="1">
                          <a:latin typeface="Cambria" pitchFamily="18" charset="0"/>
                          <a:ea typeface="Cambria" pitchFamily="18" charset="0"/>
                        </a:rPr>
                        <a:t>Chamba</a:t>
                      </a:r>
                      <a:endParaRPr lang="en-IN" dirty="0">
                        <a:latin typeface="Cambria" pitchFamily="18" charset="0"/>
                        <a:ea typeface="Cambria" pitchFamily="18" charset="0"/>
                      </a:endParaRPr>
                    </a:p>
                  </a:txBody>
                  <a:tcPr/>
                </a:tc>
                <a:tc>
                  <a:txBody>
                    <a:bodyPr/>
                    <a:lstStyle/>
                    <a:p>
                      <a:pPr algn="ctr"/>
                      <a:r>
                        <a:rPr lang="en-IN" dirty="0">
                          <a:latin typeface="Cambria" pitchFamily="18" charset="0"/>
                          <a:ea typeface="Cambria" pitchFamily="18" charset="0"/>
                        </a:rPr>
                        <a:t>2</a:t>
                      </a:r>
                    </a:p>
                  </a:txBody>
                  <a:tcPr/>
                </a:tc>
                <a:tc>
                  <a:txBody>
                    <a:bodyPr/>
                    <a:lstStyle/>
                    <a:p>
                      <a:pPr algn="ctr"/>
                      <a:r>
                        <a:rPr lang="en-IN" dirty="0">
                          <a:latin typeface="Cambria" pitchFamily="18" charset="0"/>
                          <a:ea typeface="Cambria" pitchFamily="18" charset="0"/>
                        </a:rPr>
                        <a:t>0</a:t>
                      </a:r>
                    </a:p>
                  </a:txBody>
                  <a:tcPr/>
                </a:tc>
                <a:tc>
                  <a:txBody>
                    <a:bodyPr/>
                    <a:lstStyle/>
                    <a:p>
                      <a:pPr algn="ctr"/>
                      <a:r>
                        <a:rPr lang="en-IN" dirty="0">
                          <a:latin typeface="Cambria" pitchFamily="18" charset="0"/>
                          <a:ea typeface="Cambria" pitchFamily="18" charset="0"/>
                        </a:rPr>
                        <a:t>73</a:t>
                      </a:r>
                    </a:p>
                  </a:txBody>
                  <a:tcPr/>
                </a:tc>
                <a:tc>
                  <a:txBody>
                    <a:bodyPr/>
                    <a:lstStyle/>
                    <a:p>
                      <a:pPr algn="ctr"/>
                      <a:r>
                        <a:rPr lang="en-IN" dirty="0">
                          <a:latin typeface="Cambria" pitchFamily="18" charset="0"/>
                          <a:ea typeface="Cambria" pitchFamily="18" charset="0"/>
                        </a:rPr>
                        <a:t>12</a:t>
                      </a:r>
                    </a:p>
                  </a:txBody>
                  <a:tcPr/>
                </a:tc>
                <a:tc>
                  <a:txBody>
                    <a:bodyPr/>
                    <a:lstStyle/>
                    <a:p>
                      <a:pPr algn="ctr"/>
                      <a:r>
                        <a:rPr lang="en-IN" dirty="0">
                          <a:latin typeface="Cambria" pitchFamily="18" charset="0"/>
                          <a:ea typeface="Cambria" pitchFamily="18" charset="0"/>
                        </a:rPr>
                        <a:t>105</a:t>
                      </a:r>
                    </a:p>
                  </a:txBody>
                  <a:tcPr/>
                </a:tc>
                <a:extLst>
                  <a:ext uri="{0D108BD9-81ED-4DB2-BD59-A6C34878D82A}">
                    <a16:rowId xmlns="" xmlns:a16="http://schemas.microsoft.com/office/drawing/2014/main" val="10002"/>
                  </a:ext>
                </a:extLst>
              </a:tr>
              <a:tr h="370840">
                <a:tc>
                  <a:txBody>
                    <a:bodyPr/>
                    <a:lstStyle/>
                    <a:p>
                      <a:pPr algn="ctr"/>
                      <a:r>
                        <a:rPr lang="en-IN" dirty="0">
                          <a:latin typeface="Cambria" pitchFamily="18" charset="0"/>
                          <a:ea typeface="Cambria" pitchFamily="18" charset="0"/>
                        </a:rPr>
                        <a:t>3</a:t>
                      </a:r>
                    </a:p>
                  </a:txBody>
                  <a:tcPr/>
                </a:tc>
                <a:tc>
                  <a:txBody>
                    <a:bodyPr/>
                    <a:lstStyle/>
                    <a:p>
                      <a:r>
                        <a:rPr lang="en-IN" dirty="0" err="1">
                          <a:latin typeface="Cambria" pitchFamily="18" charset="0"/>
                          <a:ea typeface="Cambria" pitchFamily="18" charset="0"/>
                        </a:rPr>
                        <a:t>Hamirpur</a:t>
                      </a:r>
                      <a:endParaRPr lang="en-IN" dirty="0">
                        <a:latin typeface="Cambria" pitchFamily="18" charset="0"/>
                        <a:ea typeface="Cambria" pitchFamily="18" charset="0"/>
                      </a:endParaRPr>
                    </a:p>
                  </a:txBody>
                  <a:tcPr/>
                </a:tc>
                <a:tc>
                  <a:txBody>
                    <a:bodyPr/>
                    <a:lstStyle/>
                    <a:p>
                      <a:pPr algn="ctr"/>
                      <a:r>
                        <a:rPr lang="en-IN" dirty="0">
                          <a:latin typeface="Cambria" pitchFamily="18" charset="0"/>
                          <a:ea typeface="Cambria" pitchFamily="18" charset="0"/>
                        </a:rPr>
                        <a:t>10</a:t>
                      </a:r>
                    </a:p>
                  </a:txBody>
                  <a:tcPr/>
                </a:tc>
                <a:tc>
                  <a:txBody>
                    <a:bodyPr/>
                    <a:lstStyle/>
                    <a:p>
                      <a:pPr algn="ctr"/>
                      <a:r>
                        <a:rPr lang="en-IN" dirty="0">
                          <a:latin typeface="Cambria" pitchFamily="18" charset="0"/>
                          <a:ea typeface="Cambria" pitchFamily="18" charset="0"/>
                        </a:rPr>
                        <a:t>0</a:t>
                      </a:r>
                    </a:p>
                  </a:txBody>
                  <a:tcPr/>
                </a:tc>
                <a:tc>
                  <a:txBody>
                    <a:bodyPr/>
                    <a:lstStyle/>
                    <a:p>
                      <a:pPr algn="ctr"/>
                      <a:r>
                        <a:rPr lang="en-IN" dirty="0">
                          <a:latin typeface="Cambria" pitchFamily="18" charset="0"/>
                          <a:ea typeface="Cambria" pitchFamily="18" charset="0"/>
                        </a:rPr>
                        <a:t>05</a:t>
                      </a:r>
                    </a:p>
                  </a:txBody>
                  <a:tcPr/>
                </a:tc>
                <a:tc>
                  <a:txBody>
                    <a:bodyPr/>
                    <a:lstStyle/>
                    <a:p>
                      <a:pPr algn="ctr"/>
                      <a:r>
                        <a:rPr lang="en-IN" dirty="0">
                          <a:latin typeface="Cambria" pitchFamily="18" charset="0"/>
                          <a:ea typeface="Cambria" pitchFamily="18" charset="0"/>
                        </a:rPr>
                        <a:t>01</a:t>
                      </a:r>
                    </a:p>
                  </a:txBody>
                  <a:tcPr/>
                </a:tc>
                <a:tc>
                  <a:txBody>
                    <a:bodyPr/>
                    <a:lstStyle/>
                    <a:p>
                      <a:pPr algn="ctr"/>
                      <a:r>
                        <a:rPr lang="en-IN" dirty="0">
                          <a:latin typeface="Cambria" pitchFamily="18" charset="0"/>
                          <a:ea typeface="Cambria" pitchFamily="18" charset="0"/>
                        </a:rPr>
                        <a:t>02</a:t>
                      </a:r>
                    </a:p>
                  </a:txBody>
                  <a:tcPr/>
                </a:tc>
                <a:extLst>
                  <a:ext uri="{0D108BD9-81ED-4DB2-BD59-A6C34878D82A}">
                    <a16:rowId xmlns="" xmlns:a16="http://schemas.microsoft.com/office/drawing/2014/main" val="10003"/>
                  </a:ext>
                </a:extLst>
              </a:tr>
              <a:tr h="370840">
                <a:tc>
                  <a:txBody>
                    <a:bodyPr/>
                    <a:lstStyle/>
                    <a:p>
                      <a:pPr algn="ctr"/>
                      <a:r>
                        <a:rPr lang="en-IN" dirty="0">
                          <a:latin typeface="Cambria" pitchFamily="18" charset="0"/>
                          <a:ea typeface="Cambria" pitchFamily="18" charset="0"/>
                        </a:rPr>
                        <a:t>4</a:t>
                      </a:r>
                    </a:p>
                  </a:txBody>
                  <a:tcPr/>
                </a:tc>
                <a:tc>
                  <a:txBody>
                    <a:bodyPr/>
                    <a:lstStyle/>
                    <a:p>
                      <a:r>
                        <a:rPr lang="en-IN" dirty="0" err="1">
                          <a:latin typeface="Cambria" pitchFamily="18" charset="0"/>
                          <a:ea typeface="Cambria" pitchFamily="18" charset="0"/>
                        </a:rPr>
                        <a:t>Kangra</a:t>
                      </a:r>
                      <a:endParaRPr lang="en-IN" dirty="0">
                        <a:latin typeface="Cambria" pitchFamily="18" charset="0"/>
                        <a:ea typeface="Cambria" pitchFamily="18" charset="0"/>
                      </a:endParaRPr>
                    </a:p>
                  </a:txBody>
                  <a:tcPr/>
                </a:tc>
                <a:tc>
                  <a:txBody>
                    <a:bodyPr/>
                    <a:lstStyle/>
                    <a:p>
                      <a:pPr algn="ctr"/>
                      <a:r>
                        <a:rPr lang="en-IN" dirty="0">
                          <a:latin typeface="Cambria" pitchFamily="18" charset="0"/>
                          <a:ea typeface="Cambria" pitchFamily="18" charset="0"/>
                        </a:rPr>
                        <a:t>16</a:t>
                      </a:r>
                    </a:p>
                  </a:txBody>
                  <a:tcPr/>
                </a:tc>
                <a:tc>
                  <a:txBody>
                    <a:bodyPr/>
                    <a:lstStyle/>
                    <a:p>
                      <a:pPr algn="ctr"/>
                      <a:r>
                        <a:rPr lang="en-IN" dirty="0">
                          <a:latin typeface="Cambria" pitchFamily="18" charset="0"/>
                          <a:ea typeface="Cambria" pitchFamily="18" charset="0"/>
                        </a:rPr>
                        <a:t>2</a:t>
                      </a:r>
                    </a:p>
                  </a:txBody>
                  <a:tcPr/>
                </a:tc>
                <a:tc>
                  <a:txBody>
                    <a:bodyPr/>
                    <a:lstStyle/>
                    <a:p>
                      <a:pPr algn="ctr"/>
                      <a:r>
                        <a:rPr lang="en-IN" dirty="0">
                          <a:latin typeface="Cambria" pitchFamily="18" charset="0"/>
                          <a:ea typeface="Cambria" pitchFamily="18" charset="0"/>
                        </a:rPr>
                        <a:t>4</a:t>
                      </a:r>
                    </a:p>
                  </a:txBody>
                  <a:tcPr/>
                </a:tc>
                <a:tc>
                  <a:txBody>
                    <a:bodyPr/>
                    <a:lstStyle/>
                    <a:p>
                      <a:pPr algn="ctr"/>
                      <a:r>
                        <a:rPr lang="en-IN" dirty="0">
                          <a:latin typeface="Cambria" pitchFamily="18" charset="0"/>
                          <a:ea typeface="Cambria" pitchFamily="18" charset="0"/>
                        </a:rPr>
                        <a:t>6</a:t>
                      </a:r>
                    </a:p>
                  </a:txBody>
                  <a:tcPr/>
                </a:tc>
                <a:tc>
                  <a:txBody>
                    <a:bodyPr/>
                    <a:lstStyle/>
                    <a:p>
                      <a:pPr algn="ctr"/>
                      <a:r>
                        <a:rPr lang="en-IN" dirty="0">
                          <a:latin typeface="Cambria" pitchFamily="18" charset="0"/>
                          <a:ea typeface="Cambria" pitchFamily="18" charset="0"/>
                        </a:rPr>
                        <a:t>9</a:t>
                      </a:r>
                    </a:p>
                  </a:txBody>
                  <a:tcPr/>
                </a:tc>
                <a:extLst>
                  <a:ext uri="{0D108BD9-81ED-4DB2-BD59-A6C34878D82A}">
                    <a16:rowId xmlns="" xmlns:a16="http://schemas.microsoft.com/office/drawing/2014/main" val="10004"/>
                  </a:ext>
                </a:extLst>
              </a:tr>
              <a:tr h="370840">
                <a:tc>
                  <a:txBody>
                    <a:bodyPr/>
                    <a:lstStyle/>
                    <a:p>
                      <a:pPr algn="ctr"/>
                      <a:r>
                        <a:rPr lang="en-IN" dirty="0">
                          <a:latin typeface="Cambria" pitchFamily="18" charset="0"/>
                          <a:ea typeface="Cambria" pitchFamily="18" charset="0"/>
                        </a:rPr>
                        <a:t>5</a:t>
                      </a:r>
                    </a:p>
                  </a:txBody>
                  <a:tcPr/>
                </a:tc>
                <a:tc>
                  <a:txBody>
                    <a:bodyPr/>
                    <a:lstStyle/>
                    <a:p>
                      <a:r>
                        <a:rPr lang="en-IN" dirty="0" err="1">
                          <a:latin typeface="Cambria" pitchFamily="18" charset="0"/>
                          <a:ea typeface="Cambria" pitchFamily="18" charset="0"/>
                        </a:rPr>
                        <a:t>Kinnour</a:t>
                      </a:r>
                      <a:endParaRPr lang="en-IN" dirty="0">
                        <a:latin typeface="Cambria" pitchFamily="18" charset="0"/>
                        <a:ea typeface="Cambria" pitchFamily="18" charset="0"/>
                      </a:endParaRPr>
                    </a:p>
                  </a:txBody>
                  <a:tcPr/>
                </a:tc>
                <a:tc>
                  <a:txBody>
                    <a:bodyPr/>
                    <a:lstStyle/>
                    <a:p>
                      <a:pPr algn="ctr"/>
                      <a:r>
                        <a:rPr lang="en-IN" dirty="0">
                          <a:latin typeface="Cambria" pitchFamily="18" charset="0"/>
                          <a:ea typeface="Cambria" pitchFamily="18" charset="0"/>
                        </a:rPr>
                        <a:t>1</a:t>
                      </a:r>
                    </a:p>
                  </a:txBody>
                  <a:tcPr/>
                </a:tc>
                <a:tc>
                  <a:txBody>
                    <a:bodyPr/>
                    <a:lstStyle/>
                    <a:p>
                      <a:pPr algn="ctr"/>
                      <a:r>
                        <a:rPr lang="en-IN" dirty="0">
                          <a:latin typeface="Cambria" pitchFamily="18" charset="0"/>
                          <a:ea typeface="Cambria" pitchFamily="18" charset="0"/>
                        </a:rPr>
                        <a:t>0</a:t>
                      </a:r>
                    </a:p>
                  </a:txBody>
                  <a:tcPr/>
                </a:tc>
                <a:tc>
                  <a:txBody>
                    <a:bodyPr/>
                    <a:lstStyle/>
                    <a:p>
                      <a:pPr algn="ctr"/>
                      <a:r>
                        <a:rPr lang="en-IN" dirty="0">
                          <a:latin typeface="Cambria" pitchFamily="18" charset="0"/>
                          <a:ea typeface="Cambria" pitchFamily="18" charset="0"/>
                        </a:rPr>
                        <a:t>0</a:t>
                      </a:r>
                    </a:p>
                  </a:txBody>
                  <a:tcPr/>
                </a:tc>
                <a:tc>
                  <a:txBody>
                    <a:bodyPr/>
                    <a:lstStyle/>
                    <a:p>
                      <a:pPr algn="ctr"/>
                      <a:r>
                        <a:rPr lang="en-IN" dirty="0">
                          <a:latin typeface="Cambria" pitchFamily="18" charset="0"/>
                          <a:ea typeface="Cambria" pitchFamily="18" charset="0"/>
                        </a:rPr>
                        <a:t>10</a:t>
                      </a:r>
                    </a:p>
                  </a:txBody>
                  <a:tcPr/>
                </a:tc>
                <a:tc>
                  <a:txBody>
                    <a:bodyPr/>
                    <a:lstStyle/>
                    <a:p>
                      <a:pPr algn="ctr"/>
                      <a:r>
                        <a:rPr lang="en-IN" dirty="0">
                          <a:latin typeface="Cambria" pitchFamily="18" charset="0"/>
                          <a:ea typeface="Cambria" pitchFamily="18" charset="0"/>
                        </a:rPr>
                        <a:t>0</a:t>
                      </a:r>
                    </a:p>
                  </a:txBody>
                  <a:tcPr/>
                </a:tc>
                <a:extLst>
                  <a:ext uri="{0D108BD9-81ED-4DB2-BD59-A6C34878D82A}">
                    <a16:rowId xmlns="" xmlns:a16="http://schemas.microsoft.com/office/drawing/2014/main" val="10005"/>
                  </a:ext>
                </a:extLst>
              </a:tr>
              <a:tr h="370840">
                <a:tc>
                  <a:txBody>
                    <a:bodyPr/>
                    <a:lstStyle/>
                    <a:p>
                      <a:pPr algn="ctr"/>
                      <a:r>
                        <a:rPr lang="en-IN" dirty="0">
                          <a:latin typeface="Cambria" pitchFamily="18" charset="0"/>
                          <a:ea typeface="Cambria" pitchFamily="18" charset="0"/>
                        </a:rPr>
                        <a:t>6</a:t>
                      </a:r>
                    </a:p>
                  </a:txBody>
                  <a:tcPr/>
                </a:tc>
                <a:tc>
                  <a:txBody>
                    <a:bodyPr/>
                    <a:lstStyle/>
                    <a:p>
                      <a:r>
                        <a:rPr lang="en-IN" dirty="0" err="1">
                          <a:latin typeface="Cambria" pitchFamily="18" charset="0"/>
                          <a:ea typeface="Cambria" pitchFamily="18" charset="0"/>
                        </a:rPr>
                        <a:t>Kullu</a:t>
                      </a:r>
                      <a:endParaRPr lang="en-IN" dirty="0">
                        <a:latin typeface="Cambria" pitchFamily="18" charset="0"/>
                        <a:ea typeface="Cambria" pitchFamily="18" charset="0"/>
                      </a:endParaRPr>
                    </a:p>
                  </a:txBody>
                  <a:tcPr/>
                </a:tc>
                <a:tc>
                  <a:txBody>
                    <a:bodyPr/>
                    <a:lstStyle/>
                    <a:p>
                      <a:pPr algn="ctr"/>
                      <a:r>
                        <a:rPr lang="en-IN" dirty="0">
                          <a:latin typeface="Cambria" pitchFamily="18" charset="0"/>
                          <a:ea typeface="Cambria" pitchFamily="18" charset="0"/>
                        </a:rPr>
                        <a:t>7</a:t>
                      </a:r>
                    </a:p>
                  </a:txBody>
                  <a:tcPr/>
                </a:tc>
                <a:tc>
                  <a:txBody>
                    <a:bodyPr/>
                    <a:lstStyle/>
                    <a:p>
                      <a:pPr algn="ctr"/>
                      <a:r>
                        <a:rPr lang="en-IN" dirty="0">
                          <a:latin typeface="Cambria" pitchFamily="18" charset="0"/>
                          <a:ea typeface="Cambria" pitchFamily="18" charset="0"/>
                        </a:rPr>
                        <a:t>0</a:t>
                      </a:r>
                    </a:p>
                  </a:txBody>
                  <a:tcPr/>
                </a:tc>
                <a:tc>
                  <a:txBody>
                    <a:bodyPr/>
                    <a:lstStyle/>
                    <a:p>
                      <a:pPr algn="ctr"/>
                      <a:r>
                        <a:rPr lang="en-IN" dirty="0">
                          <a:latin typeface="Cambria" pitchFamily="18" charset="0"/>
                          <a:ea typeface="Cambria" pitchFamily="18" charset="0"/>
                        </a:rPr>
                        <a:t>133</a:t>
                      </a:r>
                    </a:p>
                  </a:txBody>
                  <a:tcPr/>
                </a:tc>
                <a:tc>
                  <a:txBody>
                    <a:bodyPr/>
                    <a:lstStyle/>
                    <a:p>
                      <a:pPr algn="ctr"/>
                      <a:r>
                        <a:rPr lang="en-IN" dirty="0">
                          <a:latin typeface="Cambria" pitchFamily="18" charset="0"/>
                          <a:ea typeface="Cambria" pitchFamily="18" charset="0"/>
                        </a:rPr>
                        <a:t>32</a:t>
                      </a:r>
                    </a:p>
                  </a:txBody>
                  <a:tcPr/>
                </a:tc>
                <a:tc>
                  <a:txBody>
                    <a:bodyPr/>
                    <a:lstStyle/>
                    <a:p>
                      <a:pPr algn="ctr"/>
                      <a:r>
                        <a:rPr lang="en-IN" dirty="0">
                          <a:latin typeface="Cambria" pitchFamily="18" charset="0"/>
                          <a:ea typeface="Cambria" pitchFamily="18" charset="0"/>
                        </a:rPr>
                        <a:t>18</a:t>
                      </a:r>
                    </a:p>
                  </a:txBody>
                  <a:tcPr/>
                </a:tc>
                <a:extLst>
                  <a:ext uri="{0D108BD9-81ED-4DB2-BD59-A6C34878D82A}">
                    <a16:rowId xmlns="" xmlns:a16="http://schemas.microsoft.com/office/drawing/2014/main" val="10006"/>
                  </a:ext>
                </a:extLst>
              </a:tr>
              <a:tr h="370840">
                <a:tc>
                  <a:txBody>
                    <a:bodyPr/>
                    <a:lstStyle/>
                    <a:p>
                      <a:pPr algn="ctr"/>
                      <a:r>
                        <a:rPr lang="en-IN" dirty="0">
                          <a:latin typeface="Cambria" pitchFamily="18" charset="0"/>
                          <a:ea typeface="Cambria" pitchFamily="18" charset="0"/>
                        </a:rPr>
                        <a:t>7</a:t>
                      </a:r>
                    </a:p>
                  </a:txBody>
                  <a:tcPr/>
                </a:tc>
                <a:tc>
                  <a:txBody>
                    <a:bodyPr/>
                    <a:lstStyle/>
                    <a:p>
                      <a:r>
                        <a:rPr lang="en-IN" dirty="0" err="1">
                          <a:latin typeface="Cambria" pitchFamily="18" charset="0"/>
                          <a:ea typeface="Cambria" pitchFamily="18" charset="0"/>
                        </a:rPr>
                        <a:t>Laho</a:t>
                      </a:r>
                      <a:r>
                        <a:rPr lang="en-IN" dirty="0">
                          <a:latin typeface="Cambria" pitchFamily="18" charset="0"/>
                          <a:ea typeface="Cambria" pitchFamily="18" charset="0"/>
                        </a:rPr>
                        <a:t> </a:t>
                      </a:r>
                      <a:r>
                        <a:rPr lang="en-IN" dirty="0" err="1">
                          <a:latin typeface="Cambria" pitchFamily="18" charset="0"/>
                          <a:ea typeface="Cambria" pitchFamily="18" charset="0"/>
                        </a:rPr>
                        <a:t>ul</a:t>
                      </a:r>
                      <a:r>
                        <a:rPr lang="en-IN" dirty="0">
                          <a:latin typeface="Cambria" pitchFamily="18" charset="0"/>
                          <a:ea typeface="Cambria" pitchFamily="18" charset="0"/>
                        </a:rPr>
                        <a:t> &amp; </a:t>
                      </a:r>
                      <a:r>
                        <a:rPr lang="en-IN" dirty="0" err="1">
                          <a:latin typeface="Cambria" pitchFamily="18" charset="0"/>
                          <a:ea typeface="Cambria" pitchFamily="18" charset="0"/>
                        </a:rPr>
                        <a:t>Spiti</a:t>
                      </a:r>
                      <a:endParaRPr lang="en-IN" dirty="0">
                        <a:latin typeface="Cambria" pitchFamily="18" charset="0"/>
                        <a:ea typeface="Cambria" pitchFamily="18" charset="0"/>
                      </a:endParaRPr>
                    </a:p>
                  </a:txBody>
                  <a:tcPr/>
                </a:tc>
                <a:tc>
                  <a:txBody>
                    <a:bodyPr/>
                    <a:lstStyle/>
                    <a:p>
                      <a:pPr algn="ctr"/>
                      <a:r>
                        <a:rPr lang="en-IN" dirty="0">
                          <a:latin typeface="Cambria" pitchFamily="18" charset="0"/>
                          <a:ea typeface="Cambria" pitchFamily="18" charset="0"/>
                        </a:rPr>
                        <a:t>1</a:t>
                      </a:r>
                    </a:p>
                  </a:txBody>
                  <a:tcPr/>
                </a:tc>
                <a:tc>
                  <a:txBody>
                    <a:bodyPr/>
                    <a:lstStyle/>
                    <a:p>
                      <a:pPr algn="ctr"/>
                      <a:r>
                        <a:rPr lang="en-IN" dirty="0">
                          <a:latin typeface="Cambria" pitchFamily="18" charset="0"/>
                          <a:ea typeface="Cambria" pitchFamily="18" charset="0"/>
                        </a:rPr>
                        <a:t>0</a:t>
                      </a:r>
                    </a:p>
                  </a:txBody>
                  <a:tcPr/>
                </a:tc>
                <a:tc>
                  <a:txBody>
                    <a:bodyPr/>
                    <a:lstStyle/>
                    <a:p>
                      <a:pPr algn="ctr"/>
                      <a:r>
                        <a:rPr lang="en-IN" dirty="0">
                          <a:latin typeface="Cambria" pitchFamily="18" charset="0"/>
                          <a:ea typeface="Cambria" pitchFamily="18" charset="0"/>
                        </a:rPr>
                        <a:t>0</a:t>
                      </a:r>
                    </a:p>
                  </a:txBody>
                  <a:tcPr/>
                </a:tc>
                <a:tc>
                  <a:txBody>
                    <a:bodyPr/>
                    <a:lstStyle/>
                    <a:p>
                      <a:pPr algn="ctr"/>
                      <a:r>
                        <a:rPr lang="en-IN" dirty="0">
                          <a:latin typeface="Cambria" pitchFamily="18" charset="0"/>
                          <a:ea typeface="Cambria" pitchFamily="18" charset="0"/>
                        </a:rPr>
                        <a:t>0</a:t>
                      </a:r>
                    </a:p>
                  </a:txBody>
                  <a:tcPr/>
                </a:tc>
                <a:tc>
                  <a:txBody>
                    <a:bodyPr/>
                    <a:lstStyle/>
                    <a:p>
                      <a:pPr algn="ctr"/>
                      <a:r>
                        <a:rPr lang="en-IN" dirty="0">
                          <a:latin typeface="Cambria" pitchFamily="18" charset="0"/>
                          <a:ea typeface="Cambria" pitchFamily="18" charset="0"/>
                        </a:rPr>
                        <a:t>0</a:t>
                      </a:r>
                    </a:p>
                  </a:txBody>
                  <a:tcPr/>
                </a:tc>
                <a:extLst>
                  <a:ext uri="{0D108BD9-81ED-4DB2-BD59-A6C34878D82A}">
                    <a16:rowId xmlns="" xmlns:a16="http://schemas.microsoft.com/office/drawing/2014/main" val="10007"/>
                  </a:ext>
                </a:extLst>
              </a:tr>
              <a:tr h="370840">
                <a:tc>
                  <a:txBody>
                    <a:bodyPr/>
                    <a:lstStyle/>
                    <a:p>
                      <a:pPr algn="ctr"/>
                      <a:r>
                        <a:rPr lang="en-IN" dirty="0">
                          <a:latin typeface="Cambria" pitchFamily="18" charset="0"/>
                          <a:ea typeface="Cambria" pitchFamily="18" charset="0"/>
                        </a:rPr>
                        <a:t>8</a:t>
                      </a:r>
                    </a:p>
                  </a:txBody>
                  <a:tcPr/>
                </a:tc>
                <a:tc>
                  <a:txBody>
                    <a:bodyPr/>
                    <a:lstStyle/>
                    <a:p>
                      <a:r>
                        <a:rPr lang="en-IN" dirty="0" err="1">
                          <a:latin typeface="Cambria" pitchFamily="18" charset="0"/>
                          <a:ea typeface="Cambria" pitchFamily="18" charset="0"/>
                        </a:rPr>
                        <a:t>Mandi</a:t>
                      </a:r>
                      <a:endParaRPr lang="en-IN" dirty="0">
                        <a:latin typeface="Cambria" pitchFamily="18" charset="0"/>
                        <a:ea typeface="Cambria" pitchFamily="18" charset="0"/>
                      </a:endParaRPr>
                    </a:p>
                  </a:txBody>
                  <a:tcPr/>
                </a:tc>
                <a:tc>
                  <a:txBody>
                    <a:bodyPr/>
                    <a:lstStyle/>
                    <a:p>
                      <a:pPr algn="ctr"/>
                      <a:r>
                        <a:rPr lang="en-IN" dirty="0">
                          <a:latin typeface="Cambria" pitchFamily="18" charset="0"/>
                          <a:ea typeface="Cambria" pitchFamily="18" charset="0"/>
                        </a:rPr>
                        <a:t>8</a:t>
                      </a:r>
                    </a:p>
                  </a:txBody>
                  <a:tcPr/>
                </a:tc>
                <a:tc>
                  <a:txBody>
                    <a:bodyPr/>
                    <a:lstStyle/>
                    <a:p>
                      <a:pPr algn="ctr"/>
                      <a:r>
                        <a:rPr lang="en-IN" dirty="0">
                          <a:latin typeface="Cambria" pitchFamily="18" charset="0"/>
                          <a:ea typeface="Cambria" pitchFamily="18" charset="0"/>
                        </a:rPr>
                        <a:t>0</a:t>
                      </a:r>
                    </a:p>
                  </a:txBody>
                  <a:tcPr/>
                </a:tc>
                <a:tc>
                  <a:txBody>
                    <a:bodyPr/>
                    <a:lstStyle/>
                    <a:p>
                      <a:pPr algn="ctr"/>
                      <a:r>
                        <a:rPr lang="en-IN" dirty="0">
                          <a:latin typeface="Cambria" pitchFamily="18" charset="0"/>
                          <a:ea typeface="Cambria" pitchFamily="18" charset="0"/>
                        </a:rPr>
                        <a:t>22</a:t>
                      </a:r>
                    </a:p>
                  </a:txBody>
                  <a:tcPr/>
                </a:tc>
                <a:tc>
                  <a:txBody>
                    <a:bodyPr/>
                    <a:lstStyle/>
                    <a:p>
                      <a:pPr algn="ctr"/>
                      <a:r>
                        <a:rPr lang="en-IN" dirty="0">
                          <a:latin typeface="Cambria" pitchFamily="18" charset="0"/>
                          <a:ea typeface="Cambria" pitchFamily="18" charset="0"/>
                        </a:rPr>
                        <a:t>2</a:t>
                      </a:r>
                    </a:p>
                  </a:txBody>
                  <a:tcPr/>
                </a:tc>
                <a:tc>
                  <a:txBody>
                    <a:bodyPr/>
                    <a:lstStyle/>
                    <a:p>
                      <a:pPr algn="ctr"/>
                      <a:r>
                        <a:rPr lang="en-IN" dirty="0">
                          <a:latin typeface="Cambria" pitchFamily="18" charset="0"/>
                          <a:ea typeface="Cambria" pitchFamily="18" charset="0"/>
                        </a:rPr>
                        <a:t>35</a:t>
                      </a:r>
                    </a:p>
                  </a:txBody>
                  <a:tcPr/>
                </a:tc>
                <a:extLst>
                  <a:ext uri="{0D108BD9-81ED-4DB2-BD59-A6C34878D82A}">
                    <a16:rowId xmlns="" xmlns:a16="http://schemas.microsoft.com/office/drawing/2014/main" val="10008"/>
                  </a:ext>
                </a:extLst>
              </a:tr>
              <a:tr h="370840">
                <a:tc>
                  <a:txBody>
                    <a:bodyPr/>
                    <a:lstStyle/>
                    <a:p>
                      <a:pPr algn="ctr"/>
                      <a:r>
                        <a:rPr lang="en-IN" dirty="0">
                          <a:latin typeface="Cambria" pitchFamily="18" charset="0"/>
                          <a:ea typeface="Cambria" pitchFamily="18" charset="0"/>
                        </a:rPr>
                        <a:t>9</a:t>
                      </a:r>
                    </a:p>
                  </a:txBody>
                  <a:tcPr/>
                </a:tc>
                <a:tc>
                  <a:txBody>
                    <a:bodyPr/>
                    <a:lstStyle/>
                    <a:p>
                      <a:r>
                        <a:rPr lang="en-IN" dirty="0">
                          <a:latin typeface="Cambria" pitchFamily="18" charset="0"/>
                          <a:ea typeface="Cambria" pitchFamily="18" charset="0"/>
                        </a:rPr>
                        <a:t>Shimla</a:t>
                      </a:r>
                    </a:p>
                  </a:txBody>
                  <a:tcPr/>
                </a:tc>
                <a:tc>
                  <a:txBody>
                    <a:bodyPr/>
                    <a:lstStyle/>
                    <a:p>
                      <a:pPr algn="ctr"/>
                      <a:r>
                        <a:rPr lang="en-IN" dirty="0">
                          <a:latin typeface="Cambria" pitchFamily="18" charset="0"/>
                          <a:ea typeface="Cambria" pitchFamily="18" charset="0"/>
                        </a:rPr>
                        <a:t>27</a:t>
                      </a:r>
                    </a:p>
                  </a:txBody>
                  <a:tcPr/>
                </a:tc>
                <a:tc>
                  <a:txBody>
                    <a:bodyPr/>
                    <a:lstStyle/>
                    <a:p>
                      <a:pPr algn="ctr"/>
                      <a:r>
                        <a:rPr lang="en-IN" dirty="0">
                          <a:latin typeface="Cambria" pitchFamily="18" charset="0"/>
                          <a:ea typeface="Cambria" pitchFamily="18" charset="0"/>
                        </a:rPr>
                        <a:t>15</a:t>
                      </a:r>
                    </a:p>
                  </a:txBody>
                  <a:tcPr/>
                </a:tc>
                <a:tc>
                  <a:txBody>
                    <a:bodyPr/>
                    <a:lstStyle/>
                    <a:p>
                      <a:pPr algn="ctr"/>
                      <a:r>
                        <a:rPr lang="en-IN" dirty="0">
                          <a:latin typeface="Cambria" pitchFamily="18" charset="0"/>
                          <a:ea typeface="Cambria" pitchFamily="18" charset="0"/>
                        </a:rPr>
                        <a:t>135</a:t>
                      </a:r>
                    </a:p>
                  </a:txBody>
                  <a:tcPr/>
                </a:tc>
                <a:tc>
                  <a:txBody>
                    <a:bodyPr/>
                    <a:lstStyle/>
                    <a:p>
                      <a:pPr algn="ctr"/>
                      <a:r>
                        <a:rPr lang="en-IN" dirty="0">
                          <a:latin typeface="Cambria" pitchFamily="18" charset="0"/>
                          <a:ea typeface="Cambria" pitchFamily="18" charset="0"/>
                        </a:rPr>
                        <a:t>27</a:t>
                      </a:r>
                    </a:p>
                  </a:txBody>
                  <a:tcPr/>
                </a:tc>
                <a:tc>
                  <a:txBody>
                    <a:bodyPr/>
                    <a:lstStyle/>
                    <a:p>
                      <a:pPr algn="ctr"/>
                      <a:r>
                        <a:rPr lang="en-IN" dirty="0">
                          <a:latin typeface="Cambria" pitchFamily="18" charset="0"/>
                          <a:ea typeface="Cambria" pitchFamily="18" charset="0"/>
                        </a:rPr>
                        <a:t>41</a:t>
                      </a:r>
                    </a:p>
                  </a:txBody>
                  <a:tcPr/>
                </a:tc>
                <a:extLst>
                  <a:ext uri="{0D108BD9-81ED-4DB2-BD59-A6C34878D82A}">
                    <a16:rowId xmlns="" xmlns:a16="http://schemas.microsoft.com/office/drawing/2014/main" val="10009"/>
                  </a:ext>
                </a:extLst>
              </a:tr>
              <a:tr h="370840">
                <a:tc>
                  <a:txBody>
                    <a:bodyPr/>
                    <a:lstStyle/>
                    <a:p>
                      <a:pPr algn="ctr"/>
                      <a:r>
                        <a:rPr lang="en-IN" dirty="0">
                          <a:latin typeface="Cambria" pitchFamily="18" charset="0"/>
                          <a:ea typeface="Cambria" pitchFamily="18" charset="0"/>
                        </a:rPr>
                        <a:t>10</a:t>
                      </a:r>
                    </a:p>
                  </a:txBody>
                  <a:tcPr/>
                </a:tc>
                <a:tc>
                  <a:txBody>
                    <a:bodyPr/>
                    <a:lstStyle/>
                    <a:p>
                      <a:r>
                        <a:rPr lang="en-IN" dirty="0" err="1">
                          <a:latin typeface="Cambria" pitchFamily="18" charset="0"/>
                          <a:ea typeface="Cambria" pitchFamily="18" charset="0"/>
                        </a:rPr>
                        <a:t>Sirmour</a:t>
                      </a:r>
                      <a:endParaRPr lang="en-IN" dirty="0">
                        <a:latin typeface="Cambria" pitchFamily="18" charset="0"/>
                        <a:ea typeface="Cambria" pitchFamily="18" charset="0"/>
                      </a:endParaRPr>
                    </a:p>
                  </a:txBody>
                  <a:tcPr/>
                </a:tc>
                <a:tc>
                  <a:txBody>
                    <a:bodyPr/>
                    <a:lstStyle/>
                    <a:p>
                      <a:pPr algn="ctr"/>
                      <a:r>
                        <a:rPr lang="en-IN" dirty="0">
                          <a:latin typeface="Cambria" pitchFamily="18" charset="0"/>
                          <a:ea typeface="Cambria" pitchFamily="18" charset="0"/>
                        </a:rPr>
                        <a:t>3</a:t>
                      </a:r>
                    </a:p>
                  </a:txBody>
                  <a:tcPr/>
                </a:tc>
                <a:tc>
                  <a:txBody>
                    <a:bodyPr/>
                    <a:lstStyle/>
                    <a:p>
                      <a:pPr algn="ctr"/>
                      <a:r>
                        <a:rPr lang="en-IN" dirty="0">
                          <a:latin typeface="Cambria" pitchFamily="18" charset="0"/>
                          <a:ea typeface="Cambria" pitchFamily="18" charset="0"/>
                        </a:rPr>
                        <a:t>0</a:t>
                      </a:r>
                    </a:p>
                  </a:txBody>
                  <a:tcPr/>
                </a:tc>
                <a:tc>
                  <a:txBody>
                    <a:bodyPr/>
                    <a:lstStyle/>
                    <a:p>
                      <a:pPr algn="ctr"/>
                      <a:r>
                        <a:rPr lang="en-IN" dirty="0">
                          <a:latin typeface="Cambria" pitchFamily="18" charset="0"/>
                          <a:ea typeface="Cambria" pitchFamily="18" charset="0"/>
                        </a:rPr>
                        <a:t>8</a:t>
                      </a:r>
                    </a:p>
                  </a:txBody>
                  <a:tcPr/>
                </a:tc>
                <a:tc>
                  <a:txBody>
                    <a:bodyPr/>
                    <a:lstStyle/>
                    <a:p>
                      <a:pPr algn="ctr"/>
                      <a:r>
                        <a:rPr lang="en-IN" dirty="0">
                          <a:latin typeface="Cambria" pitchFamily="18" charset="0"/>
                          <a:ea typeface="Cambria" pitchFamily="18" charset="0"/>
                        </a:rPr>
                        <a:t>2</a:t>
                      </a:r>
                    </a:p>
                  </a:txBody>
                  <a:tcPr/>
                </a:tc>
                <a:tc>
                  <a:txBody>
                    <a:bodyPr/>
                    <a:lstStyle/>
                    <a:p>
                      <a:pPr algn="ctr"/>
                      <a:r>
                        <a:rPr lang="en-IN" dirty="0">
                          <a:latin typeface="Cambria" pitchFamily="18" charset="0"/>
                          <a:ea typeface="Cambria" pitchFamily="18" charset="0"/>
                        </a:rPr>
                        <a:t>1</a:t>
                      </a:r>
                    </a:p>
                  </a:txBody>
                  <a:tcPr/>
                </a:tc>
                <a:extLst>
                  <a:ext uri="{0D108BD9-81ED-4DB2-BD59-A6C34878D82A}">
                    <a16:rowId xmlns="" xmlns:a16="http://schemas.microsoft.com/office/drawing/2014/main" val="10010"/>
                  </a:ext>
                </a:extLst>
              </a:tr>
              <a:tr h="370840">
                <a:tc>
                  <a:txBody>
                    <a:bodyPr/>
                    <a:lstStyle/>
                    <a:p>
                      <a:pPr algn="ctr"/>
                      <a:r>
                        <a:rPr lang="en-IN" dirty="0">
                          <a:latin typeface="Cambria" pitchFamily="18" charset="0"/>
                          <a:ea typeface="Cambria" pitchFamily="18" charset="0"/>
                        </a:rPr>
                        <a:t>11</a:t>
                      </a:r>
                    </a:p>
                  </a:txBody>
                  <a:tcPr/>
                </a:tc>
                <a:tc>
                  <a:txBody>
                    <a:bodyPr/>
                    <a:lstStyle/>
                    <a:p>
                      <a:r>
                        <a:rPr lang="en-IN" dirty="0" err="1">
                          <a:latin typeface="Cambria" pitchFamily="18" charset="0"/>
                          <a:ea typeface="Cambria" pitchFamily="18" charset="0"/>
                        </a:rPr>
                        <a:t>Solan</a:t>
                      </a:r>
                      <a:endParaRPr lang="en-IN" dirty="0">
                        <a:latin typeface="Cambria" pitchFamily="18" charset="0"/>
                        <a:ea typeface="Cambria" pitchFamily="18" charset="0"/>
                      </a:endParaRPr>
                    </a:p>
                  </a:txBody>
                  <a:tcPr/>
                </a:tc>
                <a:tc>
                  <a:txBody>
                    <a:bodyPr/>
                    <a:lstStyle/>
                    <a:p>
                      <a:pPr algn="ctr"/>
                      <a:r>
                        <a:rPr lang="en-IN" dirty="0">
                          <a:latin typeface="Cambria" pitchFamily="18" charset="0"/>
                          <a:ea typeface="Cambria" pitchFamily="18" charset="0"/>
                        </a:rPr>
                        <a:t>134</a:t>
                      </a:r>
                    </a:p>
                  </a:txBody>
                  <a:tcPr/>
                </a:tc>
                <a:tc>
                  <a:txBody>
                    <a:bodyPr/>
                    <a:lstStyle/>
                    <a:p>
                      <a:pPr algn="ctr"/>
                      <a:r>
                        <a:rPr lang="en-IN" dirty="0">
                          <a:latin typeface="Cambria" pitchFamily="18" charset="0"/>
                          <a:ea typeface="Cambria" pitchFamily="18" charset="0"/>
                        </a:rPr>
                        <a:t>34</a:t>
                      </a:r>
                    </a:p>
                  </a:txBody>
                  <a:tcPr/>
                </a:tc>
                <a:tc>
                  <a:txBody>
                    <a:bodyPr/>
                    <a:lstStyle/>
                    <a:p>
                      <a:pPr algn="ctr"/>
                      <a:r>
                        <a:rPr lang="en-IN" dirty="0">
                          <a:latin typeface="Cambria" pitchFamily="18" charset="0"/>
                          <a:ea typeface="Cambria" pitchFamily="18" charset="0"/>
                        </a:rPr>
                        <a:t>82</a:t>
                      </a:r>
                    </a:p>
                  </a:txBody>
                  <a:tcPr/>
                </a:tc>
                <a:tc>
                  <a:txBody>
                    <a:bodyPr/>
                    <a:lstStyle/>
                    <a:p>
                      <a:pPr algn="ctr"/>
                      <a:r>
                        <a:rPr lang="en-IN" dirty="0">
                          <a:latin typeface="Cambria" pitchFamily="18" charset="0"/>
                          <a:ea typeface="Cambria" pitchFamily="18" charset="0"/>
                        </a:rPr>
                        <a:t>65</a:t>
                      </a:r>
                    </a:p>
                  </a:txBody>
                  <a:tcPr/>
                </a:tc>
                <a:tc>
                  <a:txBody>
                    <a:bodyPr/>
                    <a:lstStyle/>
                    <a:p>
                      <a:pPr algn="ctr"/>
                      <a:r>
                        <a:rPr lang="en-IN" dirty="0">
                          <a:latin typeface="Cambria" pitchFamily="18" charset="0"/>
                          <a:ea typeface="Cambria" pitchFamily="18" charset="0"/>
                        </a:rPr>
                        <a:t>51</a:t>
                      </a:r>
                    </a:p>
                  </a:txBody>
                  <a:tcPr/>
                </a:tc>
                <a:extLst>
                  <a:ext uri="{0D108BD9-81ED-4DB2-BD59-A6C34878D82A}">
                    <a16:rowId xmlns="" xmlns:a16="http://schemas.microsoft.com/office/drawing/2014/main" val="10011"/>
                  </a:ext>
                </a:extLst>
              </a:tr>
              <a:tr h="370840">
                <a:tc>
                  <a:txBody>
                    <a:bodyPr/>
                    <a:lstStyle/>
                    <a:p>
                      <a:pPr algn="ctr"/>
                      <a:r>
                        <a:rPr lang="en-IN" dirty="0">
                          <a:latin typeface="Cambria" pitchFamily="18" charset="0"/>
                          <a:ea typeface="Cambria" pitchFamily="18" charset="0"/>
                        </a:rPr>
                        <a:t>12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err="1">
                          <a:latin typeface="Cambria" pitchFamily="18" charset="0"/>
                          <a:ea typeface="Cambria" pitchFamily="18" charset="0"/>
                        </a:rPr>
                        <a:t>Una</a:t>
                      </a:r>
                      <a:endParaRPr lang="en-IN" dirty="0">
                        <a:latin typeface="Cambria" pitchFamily="18" charset="0"/>
                        <a:ea typeface="Cambria" pitchFamily="18" charset="0"/>
                      </a:endParaRPr>
                    </a:p>
                  </a:txBody>
                  <a:tcPr/>
                </a:tc>
                <a:tc>
                  <a:txBody>
                    <a:bodyPr/>
                    <a:lstStyle/>
                    <a:p>
                      <a:pPr algn="ctr"/>
                      <a:r>
                        <a:rPr lang="en-IN" dirty="0">
                          <a:latin typeface="Cambria" pitchFamily="18" charset="0"/>
                          <a:ea typeface="Cambria" pitchFamily="18" charset="0"/>
                        </a:rPr>
                        <a:t>65</a:t>
                      </a:r>
                    </a:p>
                  </a:txBody>
                  <a:tcPr/>
                </a:tc>
                <a:tc>
                  <a:txBody>
                    <a:bodyPr/>
                    <a:lstStyle/>
                    <a:p>
                      <a:pPr algn="ctr"/>
                      <a:r>
                        <a:rPr lang="en-IN" dirty="0">
                          <a:latin typeface="Cambria" pitchFamily="18" charset="0"/>
                          <a:ea typeface="Cambria" pitchFamily="18" charset="0"/>
                        </a:rPr>
                        <a:t>0</a:t>
                      </a:r>
                    </a:p>
                  </a:txBody>
                  <a:tcPr/>
                </a:tc>
                <a:tc>
                  <a:txBody>
                    <a:bodyPr/>
                    <a:lstStyle/>
                    <a:p>
                      <a:pPr algn="ctr"/>
                      <a:r>
                        <a:rPr lang="en-IN" dirty="0">
                          <a:latin typeface="Cambria" pitchFamily="18" charset="0"/>
                          <a:ea typeface="Cambria" pitchFamily="18" charset="0"/>
                        </a:rPr>
                        <a:t>3</a:t>
                      </a:r>
                    </a:p>
                  </a:txBody>
                  <a:tcPr/>
                </a:tc>
                <a:tc>
                  <a:txBody>
                    <a:bodyPr/>
                    <a:lstStyle/>
                    <a:p>
                      <a:pPr algn="ctr"/>
                      <a:r>
                        <a:rPr lang="en-IN" dirty="0">
                          <a:latin typeface="Cambria" pitchFamily="18" charset="0"/>
                          <a:ea typeface="Cambria" pitchFamily="18" charset="0"/>
                        </a:rPr>
                        <a:t>1</a:t>
                      </a:r>
                    </a:p>
                  </a:txBody>
                  <a:tcPr/>
                </a:tc>
                <a:tc>
                  <a:txBody>
                    <a:bodyPr/>
                    <a:lstStyle/>
                    <a:p>
                      <a:pPr algn="ctr"/>
                      <a:r>
                        <a:rPr lang="en-IN" dirty="0">
                          <a:latin typeface="Cambria" pitchFamily="18" charset="0"/>
                          <a:ea typeface="Cambria" pitchFamily="18" charset="0"/>
                        </a:rPr>
                        <a:t>15</a:t>
                      </a:r>
                    </a:p>
                  </a:txBody>
                  <a:tcPr/>
                </a:tc>
                <a:extLst>
                  <a:ext uri="{0D108BD9-81ED-4DB2-BD59-A6C34878D82A}">
                    <a16:rowId xmlns="" xmlns:a16="http://schemas.microsoft.com/office/drawing/2014/main" val="10012"/>
                  </a:ext>
                </a:extLst>
              </a:tr>
            </a:tbl>
          </a:graphicData>
        </a:graphic>
      </p:graphicFrame>
      <p:sp>
        <p:nvSpPr>
          <p:cNvPr id="3" name="TextBox 2"/>
          <p:cNvSpPr txBox="1"/>
          <p:nvPr/>
        </p:nvSpPr>
        <p:spPr>
          <a:xfrm>
            <a:off x="1773857" y="188640"/>
            <a:ext cx="6370043" cy="1077218"/>
          </a:xfrm>
          <a:prstGeom prst="rect">
            <a:avLst/>
          </a:prstGeom>
          <a:noFill/>
        </p:spPr>
        <p:txBody>
          <a:bodyPr wrap="square" rtlCol="0">
            <a:spAutoFit/>
          </a:bodyPr>
          <a:lstStyle/>
          <a:p>
            <a:pPr algn="ctr"/>
            <a:r>
              <a:rPr lang="en-IN" sz="3200" b="1" dirty="0">
                <a:latin typeface="Cambria" pitchFamily="18" charset="0"/>
                <a:ea typeface="Cambria" pitchFamily="18" charset="0"/>
              </a:rPr>
              <a:t>Internship Opportunities </a:t>
            </a:r>
          </a:p>
          <a:p>
            <a:pPr algn="ctr"/>
            <a:r>
              <a:rPr lang="en-IN" sz="3200" b="1" dirty="0">
                <a:latin typeface="Cambria" pitchFamily="18" charset="0"/>
                <a:ea typeface="Cambria" pitchFamily="18" charset="0"/>
              </a:rPr>
              <a:t> District Wise</a:t>
            </a:r>
          </a:p>
        </p:txBody>
      </p:sp>
    </p:spTree>
    <p:extLst>
      <p:ext uri="{BB962C8B-B14F-4D97-AF65-F5344CB8AC3E}">
        <p14:creationId xmlns="" xmlns:p14="http://schemas.microsoft.com/office/powerpoint/2010/main" val="41727968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224</TotalTime>
  <Words>547</Words>
  <Application>Microsoft Office PowerPoint</Application>
  <PresentationFormat>On-screen Show (4:3)</PresentationFormat>
  <Paragraphs>238</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Flow</vt:lpstr>
      <vt:lpstr>Slide 1</vt:lpstr>
      <vt:lpstr>Slide 2</vt:lpstr>
      <vt:lpstr>Basic Details</vt:lpstr>
      <vt:lpstr>Salient Features</vt:lpstr>
      <vt:lpstr>Eligibility criteria for candidates</vt:lpstr>
      <vt:lpstr>Ineligibility criteria</vt:lpstr>
      <vt:lpstr>Partner Companies</vt:lpstr>
      <vt:lpstr>Internship Opportunities by Education Level</vt:lpstr>
      <vt:lpstr>Slide 9</vt:lpstr>
      <vt:lpstr>State wise progress</vt:lpstr>
      <vt:lpstr>PM Internship Scheme phase 2</vt:lpstr>
      <vt:lpstr>            PM Internship scheme  </vt:lpstr>
      <vt:lpstr>Go to the given URL       https://pminternship.mca.gov.in/login/ </vt:lpstr>
      <vt:lpstr> Click on Youth Registration </vt:lpstr>
      <vt:lpstr> Enter 10 Digit Mobile Number</vt:lpstr>
      <vt:lpstr> Enter OTP Received in your Number</vt:lpstr>
      <vt:lpstr> Create your Password and Submit</vt:lpstr>
      <vt:lpstr> Complete the Profile         </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Dell</cp:lastModifiedBy>
  <cp:revision>42</cp:revision>
  <dcterms:created xsi:type="dcterms:W3CDTF">2025-01-28T10:56:24Z</dcterms:created>
  <dcterms:modified xsi:type="dcterms:W3CDTF">2025-02-11T07:12:56Z</dcterms:modified>
</cp:coreProperties>
</file>